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0" r:id="rId2"/>
    <p:sldId id="256" r:id="rId3"/>
    <p:sldId id="257" r:id="rId4"/>
    <p:sldId id="258" r:id="rId5"/>
    <p:sldId id="259" r:id="rId6"/>
    <p:sldId id="261" r:id="rId7"/>
    <p:sldId id="262" r:id="rId8"/>
    <p:sldId id="263" r:id="rId9"/>
    <p:sldId id="264" r:id="rId10"/>
  </p:sldIdLst>
  <p:sldSz cx="11887200" cy="17373600"/>
  <p:notesSz cx="6858000" cy="9144000"/>
  <p:defaultTextStyle>
    <a:defPPr>
      <a:defRPr lang="en-US"/>
    </a:defPPr>
    <a:lvl1pPr marL="0" algn="l" defTabSz="1671980" rtl="0" eaLnBrk="1" latinLnBrk="0" hangingPunct="1">
      <a:defRPr sz="3300" kern="1200">
        <a:solidFill>
          <a:schemeClr val="tx1"/>
        </a:solidFill>
        <a:latin typeface="+mn-lt"/>
        <a:ea typeface="+mn-ea"/>
        <a:cs typeface="+mn-cs"/>
      </a:defRPr>
    </a:lvl1pPr>
    <a:lvl2pPr marL="835990" algn="l" defTabSz="1671980" rtl="0" eaLnBrk="1" latinLnBrk="0" hangingPunct="1">
      <a:defRPr sz="3300" kern="1200">
        <a:solidFill>
          <a:schemeClr val="tx1"/>
        </a:solidFill>
        <a:latin typeface="+mn-lt"/>
        <a:ea typeface="+mn-ea"/>
        <a:cs typeface="+mn-cs"/>
      </a:defRPr>
    </a:lvl2pPr>
    <a:lvl3pPr marL="1671980" algn="l" defTabSz="1671980" rtl="0" eaLnBrk="1" latinLnBrk="0" hangingPunct="1">
      <a:defRPr sz="3300" kern="1200">
        <a:solidFill>
          <a:schemeClr val="tx1"/>
        </a:solidFill>
        <a:latin typeface="+mn-lt"/>
        <a:ea typeface="+mn-ea"/>
        <a:cs typeface="+mn-cs"/>
      </a:defRPr>
    </a:lvl3pPr>
    <a:lvl4pPr marL="2507971" algn="l" defTabSz="1671980" rtl="0" eaLnBrk="1" latinLnBrk="0" hangingPunct="1">
      <a:defRPr sz="3300" kern="1200">
        <a:solidFill>
          <a:schemeClr val="tx1"/>
        </a:solidFill>
        <a:latin typeface="+mn-lt"/>
        <a:ea typeface="+mn-ea"/>
        <a:cs typeface="+mn-cs"/>
      </a:defRPr>
    </a:lvl4pPr>
    <a:lvl5pPr marL="3343961" algn="l" defTabSz="1671980" rtl="0" eaLnBrk="1" latinLnBrk="0" hangingPunct="1">
      <a:defRPr sz="3300" kern="1200">
        <a:solidFill>
          <a:schemeClr val="tx1"/>
        </a:solidFill>
        <a:latin typeface="+mn-lt"/>
        <a:ea typeface="+mn-ea"/>
        <a:cs typeface="+mn-cs"/>
      </a:defRPr>
    </a:lvl5pPr>
    <a:lvl6pPr marL="4179951" algn="l" defTabSz="1671980" rtl="0" eaLnBrk="1" latinLnBrk="0" hangingPunct="1">
      <a:defRPr sz="3300" kern="1200">
        <a:solidFill>
          <a:schemeClr val="tx1"/>
        </a:solidFill>
        <a:latin typeface="+mn-lt"/>
        <a:ea typeface="+mn-ea"/>
        <a:cs typeface="+mn-cs"/>
      </a:defRPr>
    </a:lvl6pPr>
    <a:lvl7pPr marL="5015941" algn="l" defTabSz="1671980" rtl="0" eaLnBrk="1" latinLnBrk="0" hangingPunct="1">
      <a:defRPr sz="3300" kern="1200">
        <a:solidFill>
          <a:schemeClr val="tx1"/>
        </a:solidFill>
        <a:latin typeface="+mn-lt"/>
        <a:ea typeface="+mn-ea"/>
        <a:cs typeface="+mn-cs"/>
      </a:defRPr>
    </a:lvl7pPr>
    <a:lvl8pPr marL="5851931" algn="l" defTabSz="1671980" rtl="0" eaLnBrk="1" latinLnBrk="0" hangingPunct="1">
      <a:defRPr sz="3300" kern="1200">
        <a:solidFill>
          <a:schemeClr val="tx1"/>
        </a:solidFill>
        <a:latin typeface="+mn-lt"/>
        <a:ea typeface="+mn-ea"/>
        <a:cs typeface="+mn-cs"/>
      </a:defRPr>
    </a:lvl8pPr>
    <a:lvl9pPr marL="6687922" algn="l" defTabSz="1671980" rtl="0" eaLnBrk="1" latinLnBrk="0" hangingPunct="1">
      <a:defRPr sz="33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5472">
          <p15:clr>
            <a:srgbClr val="A4A3A4"/>
          </p15:clr>
        </p15:guide>
        <p15:guide id="2" pos="3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13" autoAdjust="0"/>
  </p:normalViewPr>
  <p:slideViewPr>
    <p:cSldViewPr>
      <p:cViewPr>
        <p:scale>
          <a:sx n="60" d="100"/>
          <a:sy n="60" d="100"/>
        </p:scale>
        <p:origin x="-1022" y="3389"/>
      </p:cViewPr>
      <p:guideLst>
        <p:guide orient="horz" pos="5472"/>
        <p:guide pos="3744"/>
      </p:guideLst>
    </p:cSldViewPr>
  </p:slideViewPr>
  <p:notesTextViewPr>
    <p:cViewPr>
      <p:scale>
        <a:sx n="1" d="1"/>
        <a:sy n="1" d="1"/>
      </p:scale>
      <p:origin x="0" y="0"/>
    </p:cViewPr>
  </p:notesTextViewPr>
  <p:gridSpacing cx="36576" cy="3657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267A89-E2F5-47C0-BDC8-4524162E9DB5}" type="datetimeFigureOut">
              <a:rPr lang="en-US" smtClean="0"/>
              <a:t>2/25/2016</a:t>
            </a:fld>
            <a:endParaRPr lang="en-US"/>
          </a:p>
        </p:txBody>
      </p:sp>
      <p:sp>
        <p:nvSpPr>
          <p:cNvPr id="4" name="Slide Image Placeholder 3"/>
          <p:cNvSpPr>
            <a:spLocks noGrp="1" noRot="1" noChangeAspect="1"/>
          </p:cNvSpPr>
          <p:nvPr>
            <p:ph type="sldImg" idx="2"/>
          </p:nvPr>
        </p:nvSpPr>
        <p:spPr>
          <a:xfrm>
            <a:off x="2255838" y="685800"/>
            <a:ext cx="23463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D0E8B5-9480-4594-BCBE-C96C3A195FED}" type="slidenum">
              <a:rPr lang="en-US" smtClean="0"/>
              <a:t>‹#›</a:t>
            </a:fld>
            <a:endParaRPr lang="en-US"/>
          </a:p>
        </p:txBody>
      </p:sp>
    </p:spTree>
    <p:extLst>
      <p:ext uri="{BB962C8B-B14F-4D97-AF65-F5344CB8AC3E}">
        <p14:creationId xmlns:p14="http://schemas.microsoft.com/office/powerpoint/2010/main" val="2492455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0E8B5-9480-4594-BCBE-C96C3A195FED}" type="slidenum">
              <a:rPr lang="en-US" smtClean="0"/>
              <a:t>8</a:t>
            </a:fld>
            <a:endParaRPr lang="en-US"/>
          </a:p>
        </p:txBody>
      </p:sp>
    </p:spTree>
    <p:extLst>
      <p:ext uri="{BB962C8B-B14F-4D97-AF65-F5344CB8AC3E}">
        <p14:creationId xmlns:p14="http://schemas.microsoft.com/office/powerpoint/2010/main" val="2483330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5397078"/>
            <a:ext cx="10104120" cy="3724063"/>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3080" y="9845040"/>
            <a:ext cx="8321040" cy="4439920"/>
          </a:xfrm>
        </p:spPr>
        <p:txBody>
          <a:bodyPr/>
          <a:lstStyle>
            <a:lvl1pPr marL="0" indent="0" algn="ctr">
              <a:buNone/>
              <a:defRPr>
                <a:solidFill>
                  <a:schemeClr val="tx1">
                    <a:tint val="75000"/>
                  </a:schemeClr>
                </a:solidFill>
              </a:defRPr>
            </a:lvl1pPr>
            <a:lvl2pPr marL="835990" indent="0" algn="ctr">
              <a:buNone/>
              <a:defRPr>
                <a:solidFill>
                  <a:schemeClr val="tx1">
                    <a:tint val="75000"/>
                  </a:schemeClr>
                </a:solidFill>
              </a:defRPr>
            </a:lvl2pPr>
            <a:lvl3pPr marL="1671980" indent="0" algn="ctr">
              <a:buNone/>
              <a:defRPr>
                <a:solidFill>
                  <a:schemeClr val="tx1">
                    <a:tint val="75000"/>
                  </a:schemeClr>
                </a:solidFill>
              </a:defRPr>
            </a:lvl3pPr>
            <a:lvl4pPr marL="2507971" indent="0" algn="ctr">
              <a:buNone/>
              <a:defRPr>
                <a:solidFill>
                  <a:schemeClr val="tx1">
                    <a:tint val="75000"/>
                  </a:schemeClr>
                </a:solidFill>
              </a:defRPr>
            </a:lvl4pPr>
            <a:lvl5pPr marL="3343961" indent="0" algn="ctr">
              <a:buNone/>
              <a:defRPr>
                <a:solidFill>
                  <a:schemeClr val="tx1">
                    <a:tint val="75000"/>
                  </a:schemeClr>
                </a:solidFill>
              </a:defRPr>
            </a:lvl5pPr>
            <a:lvl6pPr marL="4179951" indent="0" algn="ctr">
              <a:buNone/>
              <a:defRPr>
                <a:solidFill>
                  <a:schemeClr val="tx1">
                    <a:tint val="75000"/>
                  </a:schemeClr>
                </a:solidFill>
              </a:defRPr>
            </a:lvl6pPr>
            <a:lvl7pPr marL="5015941" indent="0" algn="ctr">
              <a:buNone/>
              <a:defRPr>
                <a:solidFill>
                  <a:schemeClr val="tx1">
                    <a:tint val="75000"/>
                  </a:schemeClr>
                </a:solidFill>
              </a:defRPr>
            </a:lvl7pPr>
            <a:lvl8pPr marL="5851931" indent="0" algn="ctr">
              <a:buNone/>
              <a:defRPr>
                <a:solidFill>
                  <a:schemeClr val="tx1">
                    <a:tint val="75000"/>
                  </a:schemeClr>
                </a:solidFill>
              </a:defRPr>
            </a:lvl8pPr>
            <a:lvl9pPr marL="66879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ED095D-2E2E-4D2C-832E-DEF8EA5BF699}"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9C39B-FBFE-4013-A0C1-82626FDF611E}" type="slidenum">
              <a:rPr lang="en-US" smtClean="0"/>
              <a:t>‹#›</a:t>
            </a:fld>
            <a:endParaRPr lang="en-US"/>
          </a:p>
        </p:txBody>
      </p:sp>
    </p:spTree>
    <p:extLst>
      <p:ext uri="{BB962C8B-B14F-4D97-AF65-F5344CB8AC3E}">
        <p14:creationId xmlns:p14="http://schemas.microsoft.com/office/powerpoint/2010/main" val="2774994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ED095D-2E2E-4D2C-832E-DEF8EA5BF699}"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9C39B-FBFE-4013-A0C1-82626FDF611E}" type="slidenum">
              <a:rPr lang="en-US" smtClean="0"/>
              <a:t>‹#›</a:t>
            </a:fld>
            <a:endParaRPr lang="en-US"/>
          </a:p>
        </p:txBody>
      </p:sp>
    </p:spTree>
    <p:extLst>
      <p:ext uri="{BB962C8B-B14F-4D97-AF65-F5344CB8AC3E}">
        <p14:creationId xmlns:p14="http://schemas.microsoft.com/office/powerpoint/2010/main" val="33221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04100" y="1761491"/>
            <a:ext cx="3477418" cy="375543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843" y="1761491"/>
            <a:ext cx="10234137" cy="375543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ED095D-2E2E-4D2C-832E-DEF8EA5BF699}"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9C39B-FBFE-4013-A0C1-82626FDF611E}" type="slidenum">
              <a:rPr lang="en-US" smtClean="0"/>
              <a:t>‹#›</a:t>
            </a:fld>
            <a:endParaRPr lang="en-US"/>
          </a:p>
        </p:txBody>
      </p:sp>
    </p:spTree>
    <p:extLst>
      <p:ext uri="{BB962C8B-B14F-4D97-AF65-F5344CB8AC3E}">
        <p14:creationId xmlns:p14="http://schemas.microsoft.com/office/powerpoint/2010/main" val="4174461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ED095D-2E2E-4D2C-832E-DEF8EA5BF699}"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9C39B-FBFE-4013-A0C1-82626FDF611E}" type="slidenum">
              <a:rPr lang="en-US" smtClean="0"/>
              <a:t>‹#›</a:t>
            </a:fld>
            <a:endParaRPr lang="en-US"/>
          </a:p>
        </p:txBody>
      </p:sp>
    </p:spTree>
    <p:extLst>
      <p:ext uri="{BB962C8B-B14F-4D97-AF65-F5344CB8AC3E}">
        <p14:creationId xmlns:p14="http://schemas.microsoft.com/office/powerpoint/2010/main" val="22490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11164148"/>
            <a:ext cx="10104120" cy="3450590"/>
          </a:xfrm>
        </p:spPr>
        <p:txBody>
          <a:bodyPr anchor="t"/>
          <a:lstStyle>
            <a:lvl1pPr algn="l">
              <a:defRPr sz="7300" b="1" cap="all"/>
            </a:lvl1pPr>
          </a:lstStyle>
          <a:p>
            <a:r>
              <a:rPr lang="en-US" smtClean="0"/>
              <a:t>Click to edit Master title style</a:t>
            </a:r>
            <a:endParaRPr lang="en-US"/>
          </a:p>
        </p:txBody>
      </p:sp>
      <p:sp>
        <p:nvSpPr>
          <p:cNvPr id="3" name="Text Placeholder 2"/>
          <p:cNvSpPr>
            <a:spLocks noGrp="1"/>
          </p:cNvSpPr>
          <p:nvPr>
            <p:ph type="body" idx="1"/>
          </p:nvPr>
        </p:nvSpPr>
        <p:spPr>
          <a:xfrm>
            <a:off x="939007" y="7363674"/>
            <a:ext cx="10104120" cy="3800474"/>
          </a:xfrm>
        </p:spPr>
        <p:txBody>
          <a:bodyPr anchor="b"/>
          <a:lstStyle>
            <a:lvl1pPr marL="0" indent="0">
              <a:buNone/>
              <a:defRPr sz="3700">
                <a:solidFill>
                  <a:schemeClr val="tx1">
                    <a:tint val="75000"/>
                  </a:schemeClr>
                </a:solidFill>
              </a:defRPr>
            </a:lvl1pPr>
            <a:lvl2pPr marL="835990" indent="0">
              <a:buNone/>
              <a:defRPr sz="3300">
                <a:solidFill>
                  <a:schemeClr val="tx1">
                    <a:tint val="75000"/>
                  </a:schemeClr>
                </a:solidFill>
              </a:defRPr>
            </a:lvl2pPr>
            <a:lvl3pPr marL="1671980" indent="0">
              <a:buNone/>
              <a:defRPr sz="2900">
                <a:solidFill>
                  <a:schemeClr val="tx1">
                    <a:tint val="75000"/>
                  </a:schemeClr>
                </a:solidFill>
              </a:defRPr>
            </a:lvl3pPr>
            <a:lvl4pPr marL="2507971" indent="0">
              <a:buNone/>
              <a:defRPr sz="2600">
                <a:solidFill>
                  <a:schemeClr val="tx1">
                    <a:tint val="75000"/>
                  </a:schemeClr>
                </a:solidFill>
              </a:defRPr>
            </a:lvl4pPr>
            <a:lvl5pPr marL="3343961" indent="0">
              <a:buNone/>
              <a:defRPr sz="2600">
                <a:solidFill>
                  <a:schemeClr val="tx1">
                    <a:tint val="75000"/>
                  </a:schemeClr>
                </a:solidFill>
              </a:defRPr>
            </a:lvl5pPr>
            <a:lvl6pPr marL="4179951" indent="0">
              <a:buNone/>
              <a:defRPr sz="2600">
                <a:solidFill>
                  <a:schemeClr val="tx1">
                    <a:tint val="75000"/>
                  </a:schemeClr>
                </a:solidFill>
              </a:defRPr>
            </a:lvl6pPr>
            <a:lvl7pPr marL="5015941" indent="0">
              <a:buNone/>
              <a:defRPr sz="2600">
                <a:solidFill>
                  <a:schemeClr val="tx1">
                    <a:tint val="75000"/>
                  </a:schemeClr>
                </a:solidFill>
              </a:defRPr>
            </a:lvl7pPr>
            <a:lvl8pPr marL="5851931" indent="0">
              <a:buNone/>
              <a:defRPr sz="2600">
                <a:solidFill>
                  <a:schemeClr val="tx1">
                    <a:tint val="75000"/>
                  </a:schemeClr>
                </a:solidFill>
              </a:defRPr>
            </a:lvl8pPr>
            <a:lvl9pPr marL="6687922" indent="0">
              <a:buNone/>
              <a:defRPr sz="2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ED095D-2E2E-4D2C-832E-DEF8EA5BF699}"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9C39B-FBFE-4013-A0C1-82626FDF611E}" type="slidenum">
              <a:rPr lang="en-US" smtClean="0"/>
              <a:t>‹#›</a:t>
            </a:fld>
            <a:endParaRPr lang="en-US"/>
          </a:p>
        </p:txBody>
      </p:sp>
    </p:spTree>
    <p:extLst>
      <p:ext uri="{BB962C8B-B14F-4D97-AF65-F5344CB8AC3E}">
        <p14:creationId xmlns:p14="http://schemas.microsoft.com/office/powerpoint/2010/main" val="3355252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843" y="10271338"/>
            <a:ext cx="6855778" cy="29044477"/>
          </a:xfrm>
        </p:spPr>
        <p:txBody>
          <a:bodyPr/>
          <a:lstStyle>
            <a:lvl1pPr>
              <a:defRPr sz="5100"/>
            </a:lvl1pPr>
            <a:lvl2pPr>
              <a:defRPr sz="4400"/>
            </a:lvl2pPr>
            <a:lvl3pPr>
              <a:defRPr sz="3700"/>
            </a:lvl3pPr>
            <a:lvl4pPr>
              <a:defRPr sz="3300"/>
            </a:lvl4pPr>
            <a:lvl5pPr>
              <a:defRPr sz="3300"/>
            </a:lvl5pPr>
            <a:lvl6pPr>
              <a:defRPr sz="3300"/>
            </a:lvl6pPr>
            <a:lvl7pPr>
              <a:defRPr sz="3300"/>
            </a:lvl7pPr>
            <a:lvl8pPr>
              <a:defRPr sz="3300"/>
            </a:lvl8pPr>
            <a:lvl9pPr>
              <a:defRPr sz="3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825740" y="10271338"/>
            <a:ext cx="6855778" cy="29044477"/>
          </a:xfrm>
        </p:spPr>
        <p:txBody>
          <a:bodyPr/>
          <a:lstStyle>
            <a:lvl1pPr>
              <a:defRPr sz="5100"/>
            </a:lvl1pPr>
            <a:lvl2pPr>
              <a:defRPr sz="4400"/>
            </a:lvl2pPr>
            <a:lvl3pPr>
              <a:defRPr sz="3700"/>
            </a:lvl3pPr>
            <a:lvl4pPr>
              <a:defRPr sz="3300"/>
            </a:lvl4pPr>
            <a:lvl5pPr>
              <a:defRPr sz="3300"/>
            </a:lvl5pPr>
            <a:lvl6pPr>
              <a:defRPr sz="3300"/>
            </a:lvl6pPr>
            <a:lvl7pPr>
              <a:defRPr sz="3300"/>
            </a:lvl7pPr>
            <a:lvl8pPr>
              <a:defRPr sz="3300"/>
            </a:lvl8pPr>
            <a:lvl9pPr>
              <a:defRPr sz="3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ED095D-2E2E-4D2C-832E-DEF8EA5BF699}"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9C39B-FBFE-4013-A0C1-82626FDF611E}" type="slidenum">
              <a:rPr lang="en-US" smtClean="0"/>
              <a:t>‹#›</a:t>
            </a:fld>
            <a:endParaRPr lang="en-US"/>
          </a:p>
        </p:txBody>
      </p:sp>
    </p:spTree>
    <p:extLst>
      <p:ext uri="{BB962C8B-B14F-4D97-AF65-F5344CB8AC3E}">
        <p14:creationId xmlns:p14="http://schemas.microsoft.com/office/powerpoint/2010/main" val="378335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4360" y="695750"/>
            <a:ext cx="10698480" cy="289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4360" y="3888953"/>
            <a:ext cx="5252244" cy="1620730"/>
          </a:xfrm>
        </p:spPr>
        <p:txBody>
          <a:bodyPr anchor="b"/>
          <a:lstStyle>
            <a:lvl1pPr marL="0" indent="0">
              <a:buNone/>
              <a:defRPr sz="4400" b="1"/>
            </a:lvl1pPr>
            <a:lvl2pPr marL="835990" indent="0">
              <a:buNone/>
              <a:defRPr sz="3700" b="1"/>
            </a:lvl2pPr>
            <a:lvl3pPr marL="1671980" indent="0">
              <a:buNone/>
              <a:defRPr sz="3300" b="1"/>
            </a:lvl3pPr>
            <a:lvl4pPr marL="2507971" indent="0">
              <a:buNone/>
              <a:defRPr sz="2900" b="1"/>
            </a:lvl4pPr>
            <a:lvl5pPr marL="3343961" indent="0">
              <a:buNone/>
              <a:defRPr sz="2900" b="1"/>
            </a:lvl5pPr>
            <a:lvl6pPr marL="4179951" indent="0">
              <a:buNone/>
              <a:defRPr sz="2900" b="1"/>
            </a:lvl6pPr>
            <a:lvl7pPr marL="5015941" indent="0">
              <a:buNone/>
              <a:defRPr sz="2900" b="1"/>
            </a:lvl7pPr>
            <a:lvl8pPr marL="5851931" indent="0">
              <a:buNone/>
              <a:defRPr sz="2900" b="1"/>
            </a:lvl8pPr>
            <a:lvl9pPr marL="6687922" indent="0">
              <a:buNone/>
              <a:defRPr sz="2900" b="1"/>
            </a:lvl9pPr>
          </a:lstStyle>
          <a:p>
            <a:pPr lvl="0"/>
            <a:r>
              <a:rPr lang="en-US" smtClean="0"/>
              <a:t>Click to edit Master text styles</a:t>
            </a:r>
          </a:p>
        </p:txBody>
      </p:sp>
      <p:sp>
        <p:nvSpPr>
          <p:cNvPr id="4" name="Content Placeholder 3"/>
          <p:cNvSpPr>
            <a:spLocks noGrp="1"/>
          </p:cNvSpPr>
          <p:nvPr>
            <p:ph sz="half" idx="2"/>
          </p:nvPr>
        </p:nvSpPr>
        <p:spPr>
          <a:xfrm>
            <a:off x="594360" y="5509683"/>
            <a:ext cx="5252244" cy="10009930"/>
          </a:xfrm>
        </p:spPr>
        <p:txBody>
          <a:bodyPr/>
          <a:lstStyle>
            <a:lvl1pPr>
              <a:defRPr sz="4400"/>
            </a:lvl1pPr>
            <a:lvl2pPr>
              <a:defRPr sz="3700"/>
            </a:lvl2pPr>
            <a:lvl3pPr>
              <a:defRPr sz="33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533" y="3888953"/>
            <a:ext cx="5254308" cy="1620730"/>
          </a:xfrm>
        </p:spPr>
        <p:txBody>
          <a:bodyPr anchor="b"/>
          <a:lstStyle>
            <a:lvl1pPr marL="0" indent="0">
              <a:buNone/>
              <a:defRPr sz="4400" b="1"/>
            </a:lvl1pPr>
            <a:lvl2pPr marL="835990" indent="0">
              <a:buNone/>
              <a:defRPr sz="3700" b="1"/>
            </a:lvl2pPr>
            <a:lvl3pPr marL="1671980" indent="0">
              <a:buNone/>
              <a:defRPr sz="3300" b="1"/>
            </a:lvl3pPr>
            <a:lvl4pPr marL="2507971" indent="0">
              <a:buNone/>
              <a:defRPr sz="2900" b="1"/>
            </a:lvl4pPr>
            <a:lvl5pPr marL="3343961" indent="0">
              <a:buNone/>
              <a:defRPr sz="2900" b="1"/>
            </a:lvl5pPr>
            <a:lvl6pPr marL="4179951" indent="0">
              <a:buNone/>
              <a:defRPr sz="2900" b="1"/>
            </a:lvl6pPr>
            <a:lvl7pPr marL="5015941" indent="0">
              <a:buNone/>
              <a:defRPr sz="2900" b="1"/>
            </a:lvl7pPr>
            <a:lvl8pPr marL="5851931" indent="0">
              <a:buNone/>
              <a:defRPr sz="2900" b="1"/>
            </a:lvl8pPr>
            <a:lvl9pPr marL="6687922" indent="0">
              <a:buNone/>
              <a:defRPr sz="2900" b="1"/>
            </a:lvl9pPr>
          </a:lstStyle>
          <a:p>
            <a:pPr lvl="0"/>
            <a:r>
              <a:rPr lang="en-US" smtClean="0"/>
              <a:t>Click to edit Master text styles</a:t>
            </a:r>
          </a:p>
        </p:txBody>
      </p:sp>
      <p:sp>
        <p:nvSpPr>
          <p:cNvPr id="6" name="Content Placeholder 5"/>
          <p:cNvSpPr>
            <a:spLocks noGrp="1"/>
          </p:cNvSpPr>
          <p:nvPr>
            <p:ph sz="quarter" idx="4"/>
          </p:nvPr>
        </p:nvSpPr>
        <p:spPr>
          <a:xfrm>
            <a:off x="6038533" y="5509683"/>
            <a:ext cx="5254308" cy="10009930"/>
          </a:xfrm>
        </p:spPr>
        <p:txBody>
          <a:bodyPr/>
          <a:lstStyle>
            <a:lvl1pPr>
              <a:defRPr sz="4400"/>
            </a:lvl1pPr>
            <a:lvl2pPr>
              <a:defRPr sz="3700"/>
            </a:lvl2pPr>
            <a:lvl3pPr>
              <a:defRPr sz="33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ED095D-2E2E-4D2C-832E-DEF8EA5BF699}" type="datetimeFigureOut">
              <a:rPr lang="en-US" smtClean="0"/>
              <a:t>2/25/2016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F9C39B-FBFE-4013-A0C1-82626FDF611E}" type="slidenum">
              <a:rPr lang="en-US" smtClean="0"/>
              <a:t>‹#›</a:t>
            </a:fld>
            <a:endParaRPr lang="en-US"/>
          </a:p>
        </p:txBody>
      </p:sp>
    </p:spTree>
    <p:extLst>
      <p:ext uri="{BB962C8B-B14F-4D97-AF65-F5344CB8AC3E}">
        <p14:creationId xmlns:p14="http://schemas.microsoft.com/office/powerpoint/2010/main" val="3638441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ED095D-2E2E-4D2C-832E-DEF8EA5BF699}" type="datetimeFigureOut">
              <a:rPr lang="en-US" smtClean="0"/>
              <a:t>2/25/2016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F9C39B-FBFE-4013-A0C1-82626FDF611E}" type="slidenum">
              <a:rPr lang="en-US" smtClean="0"/>
              <a:t>‹#›</a:t>
            </a:fld>
            <a:endParaRPr lang="en-US"/>
          </a:p>
        </p:txBody>
      </p:sp>
    </p:spTree>
    <p:extLst>
      <p:ext uri="{BB962C8B-B14F-4D97-AF65-F5344CB8AC3E}">
        <p14:creationId xmlns:p14="http://schemas.microsoft.com/office/powerpoint/2010/main" val="199059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ED095D-2E2E-4D2C-832E-DEF8EA5BF699}" type="datetimeFigureOut">
              <a:rPr lang="en-US" smtClean="0"/>
              <a:t>2/25/2016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F9C39B-FBFE-4013-A0C1-82626FDF611E}" type="slidenum">
              <a:rPr lang="en-US" smtClean="0"/>
              <a:t>‹#›</a:t>
            </a:fld>
            <a:endParaRPr lang="en-US"/>
          </a:p>
        </p:txBody>
      </p:sp>
    </p:spTree>
    <p:extLst>
      <p:ext uri="{BB962C8B-B14F-4D97-AF65-F5344CB8AC3E}">
        <p14:creationId xmlns:p14="http://schemas.microsoft.com/office/powerpoint/2010/main" val="3736993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1" y="691727"/>
            <a:ext cx="3910807" cy="2943860"/>
          </a:xfrm>
        </p:spPr>
        <p:txBody>
          <a:bodyPr anchor="b"/>
          <a:lstStyle>
            <a:lvl1pPr algn="l">
              <a:defRPr sz="3700" b="1"/>
            </a:lvl1pPr>
          </a:lstStyle>
          <a:p>
            <a:r>
              <a:rPr lang="en-US" smtClean="0"/>
              <a:t>Click to edit Master title style</a:t>
            </a:r>
            <a:endParaRPr lang="en-US"/>
          </a:p>
        </p:txBody>
      </p:sp>
      <p:sp>
        <p:nvSpPr>
          <p:cNvPr id="3" name="Content Placeholder 2"/>
          <p:cNvSpPr>
            <a:spLocks noGrp="1"/>
          </p:cNvSpPr>
          <p:nvPr>
            <p:ph idx="1"/>
          </p:nvPr>
        </p:nvSpPr>
        <p:spPr>
          <a:xfrm>
            <a:off x="4647565" y="691728"/>
            <a:ext cx="6645275" cy="14827886"/>
          </a:xfrm>
        </p:spPr>
        <p:txBody>
          <a:bodyPr/>
          <a:lstStyle>
            <a:lvl1pPr>
              <a:defRPr sz="5900"/>
            </a:lvl1pPr>
            <a:lvl2pPr>
              <a:defRPr sz="5100"/>
            </a:lvl2pPr>
            <a:lvl3pPr>
              <a:defRPr sz="4400"/>
            </a:lvl3pPr>
            <a:lvl4pPr>
              <a:defRPr sz="3700"/>
            </a:lvl4pPr>
            <a:lvl5pPr>
              <a:defRPr sz="3700"/>
            </a:lvl5pPr>
            <a:lvl6pPr>
              <a:defRPr sz="3700"/>
            </a:lvl6pPr>
            <a:lvl7pPr>
              <a:defRPr sz="3700"/>
            </a:lvl7pPr>
            <a:lvl8pPr>
              <a:defRPr sz="3700"/>
            </a:lvl8pPr>
            <a:lvl9pPr>
              <a:defRPr sz="3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4361" y="3635588"/>
            <a:ext cx="3910807" cy="11884026"/>
          </a:xfrm>
        </p:spPr>
        <p:txBody>
          <a:bodyPr/>
          <a:lstStyle>
            <a:lvl1pPr marL="0" indent="0">
              <a:buNone/>
              <a:defRPr sz="2600"/>
            </a:lvl1pPr>
            <a:lvl2pPr marL="835990" indent="0">
              <a:buNone/>
              <a:defRPr sz="2200"/>
            </a:lvl2pPr>
            <a:lvl3pPr marL="1671980" indent="0">
              <a:buNone/>
              <a:defRPr sz="1800"/>
            </a:lvl3pPr>
            <a:lvl4pPr marL="2507971" indent="0">
              <a:buNone/>
              <a:defRPr sz="1600"/>
            </a:lvl4pPr>
            <a:lvl5pPr marL="3343961" indent="0">
              <a:buNone/>
              <a:defRPr sz="1600"/>
            </a:lvl5pPr>
            <a:lvl6pPr marL="4179951" indent="0">
              <a:buNone/>
              <a:defRPr sz="1600"/>
            </a:lvl6pPr>
            <a:lvl7pPr marL="5015941" indent="0">
              <a:buNone/>
              <a:defRPr sz="1600"/>
            </a:lvl7pPr>
            <a:lvl8pPr marL="5851931" indent="0">
              <a:buNone/>
              <a:defRPr sz="1600"/>
            </a:lvl8pPr>
            <a:lvl9pPr marL="6687922" indent="0">
              <a:buNone/>
              <a:defRPr sz="1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ED095D-2E2E-4D2C-832E-DEF8EA5BF699}"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9C39B-FBFE-4013-A0C1-82626FDF611E}" type="slidenum">
              <a:rPr lang="en-US" smtClean="0"/>
              <a:t>‹#›</a:t>
            </a:fld>
            <a:endParaRPr lang="en-US"/>
          </a:p>
        </p:txBody>
      </p:sp>
    </p:spTree>
    <p:extLst>
      <p:ext uri="{BB962C8B-B14F-4D97-AF65-F5344CB8AC3E}">
        <p14:creationId xmlns:p14="http://schemas.microsoft.com/office/powerpoint/2010/main" val="3609619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12161520"/>
            <a:ext cx="7132320" cy="1435736"/>
          </a:xfrm>
        </p:spPr>
        <p:txBody>
          <a:bodyPr anchor="b"/>
          <a:lstStyle>
            <a:lvl1pPr algn="l">
              <a:defRPr sz="3700" b="1"/>
            </a:lvl1pPr>
          </a:lstStyle>
          <a:p>
            <a:r>
              <a:rPr lang="en-US" smtClean="0"/>
              <a:t>Click to edit Master title style</a:t>
            </a:r>
            <a:endParaRPr lang="en-US"/>
          </a:p>
        </p:txBody>
      </p:sp>
      <p:sp>
        <p:nvSpPr>
          <p:cNvPr id="3" name="Picture Placeholder 2"/>
          <p:cNvSpPr>
            <a:spLocks noGrp="1"/>
          </p:cNvSpPr>
          <p:nvPr>
            <p:ph type="pic" idx="1"/>
          </p:nvPr>
        </p:nvSpPr>
        <p:spPr>
          <a:xfrm>
            <a:off x="2329974" y="1552363"/>
            <a:ext cx="7132320" cy="10424160"/>
          </a:xfrm>
        </p:spPr>
        <p:txBody>
          <a:bodyPr/>
          <a:lstStyle>
            <a:lvl1pPr marL="0" indent="0">
              <a:buNone/>
              <a:defRPr sz="5900"/>
            </a:lvl1pPr>
            <a:lvl2pPr marL="835990" indent="0">
              <a:buNone/>
              <a:defRPr sz="5100"/>
            </a:lvl2pPr>
            <a:lvl3pPr marL="1671980" indent="0">
              <a:buNone/>
              <a:defRPr sz="4400"/>
            </a:lvl3pPr>
            <a:lvl4pPr marL="2507971" indent="0">
              <a:buNone/>
              <a:defRPr sz="3700"/>
            </a:lvl4pPr>
            <a:lvl5pPr marL="3343961" indent="0">
              <a:buNone/>
              <a:defRPr sz="3700"/>
            </a:lvl5pPr>
            <a:lvl6pPr marL="4179951" indent="0">
              <a:buNone/>
              <a:defRPr sz="3700"/>
            </a:lvl6pPr>
            <a:lvl7pPr marL="5015941" indent="0">
              <a:buNone/>
              <a:defRPr sz="3700"/>
            </a:lvl7pPr>
            <a:lvl8pPr marL="5851931" indent="0">
              <a:buNone/>
              <a:defRPr sz="3700"/>
            </a:lvl8pPr>
            <a:lvl9pPr marL="6687922" indent="0">
              <a:buNone/>
              <a:defRPr sz="3700"/>
            </a:lvl9pPr>
          </a:lstStyle>
          <a:p>
            <a:endParaRPr lang="en-US"/>
          </a:p>
        </p:txBody>
      </p:sp>
      <p:sp>
        <p:nvSpPr>
          <p:cNvPr id="4" name="Text Placeholder 3"/>
          <p:cNvSpPr>
            <a:spLocks noGrp="1"/>
          </p:cNvSpPr>
          <p:nvPr>
            <p:ph type="body" sz="half" idx="2"/>
          </p:nvPr>
        </p:nvSpPr>
        <p:spPr>
          <a:xfrm>
            <a:off x="2329974" y="13597256"/>
            <a:ext cx="7132320" cy="2038984"/>
          </a:xfrm>
        </p:spPr>
        <p:txBody>
          <a:bodyPr/>
          <a:lstStyle>
            <a:lvl1pPr marL="0" indent="0">
              <a:buNone/>
              <a:defRPr sz="2600"/>
            </a:lvl1pPr>
            <a:lvl2pPr marL="835990" indent="0">
              <a:buNone/>
              <a:defRPr sz="2200"/>
            </a:lvl2pPr>
            <a:lvl3pPr marL="1671980" indent="0">
              <a:buNone/>
              <a:defRPr sz="1800"/>
            </a:lvl3pPr>
            <a:lvl4pPr marL="2507971" indent="0">
              <a:buNone/>
              <a:defRPr sz="1600"/>
            </a:lvl4pPr>
            <a:lvl5pPr marL="3343961" indent="0">
              <a:buNone/>
              <a:defRPr sz="1600"/>
            </a:lvl5pPr>
            <a:lvl6pPr marL="4179951" indent="0">
              <a:buNone/>
              <a:defRPr sz="1600"/>
            </a:lvl6pPr>
            <a:lvl7pPr marL="5015941" indent="0">
              <a:buNone/>
              <a:defRPr sz="1600"/>
            </a:lvl7pPr>
            <a:lvl8pPr marL="5851931" indent="0">
              <a:buNone/>
              <a:defRPr sz="1600"/>
            </a:lvl8pPr>
            <a:lvl9pPr marL="6687922" indent="0">
              <a:buNone/>
              <a:defRPr sz="1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ED095D-2E2E-4D2C-832E-DEF8EA5BF699}"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9C39B-FBFE-4013-A0C1-82626FDF611E}" type="slidenum">
              <a:rPr lang="en-US" smtClean="0"/>
              <a:t>‹#›</a:t>
            </a:fld>
            <a:endParaRPr lang="en-US"/>
          </a:p>
        </p:txBody>
      </p:sp>
    </p:spTree>
    <p:extLst>
      <p:ext uri="{BB962C8B-B14F-4D97-AF65-F5344CB8AC3E}">
        <p14:creationId xmlns:p14="http://schemas.microsoft.com/office/powerpoint/2010/main" val="1486893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0" y="695750"/>
            <a:ext cx="10698480" cy="2895600"/>
          </a:xfrm>
          <a:prstGeom prst="rect">
            <a:avLst/>
          </a:prstGeom>
        </p:spPr>
        <p:txBody>
          <a:bodyPr vert="horz" lIns="167198" tIns="83599" rIns="167198" bIns="8359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94360" y="4053841"/>
            <a:ext cx="10698480" cy="11465773"/>
          </a:xfrm>
          <a:prstGeom prst="rect">
            <a:avLst/>
          </a:prstGeom>
        </p:spPr>
        <p:txBody>
          <a:bodyPr vert="horz" lIns="167198" tIns="83599" rIns="167198" bIns="8359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94360" y="16102755"/>
            <a:ext cx="2773680" cy="924983"/>
          </a:xfrm>
          <a:prstGeom prst="rect">
            <a:avLst/>
          </a:prstGeom>
        </p:spPr>
        <p:txBody>
          <a:bodyPr vert="horz" lIns="167198" tIns="83599" rIns="167198" bIns="83599" rtlCol="0" anchor="ctr"/>
          <a:lstStyle>
            <a:lvl1pPr algn="l">
              <a:defRPr sz="2200">
                <a:solidFill>
                  <a:schemeClr val="tx1">
                    <a:tint val="75000"/>
                  </a:schemeClr>
                </a:solidFill>
              </a:defRPr>
            </a:lvl1pPr>
          </a:lstStyle>
          <a:p>
            <a:fld id="{2EED095D-2E2E-4D2C-832E-DEF8EA5BF699}" type="datetimeFigureOut">
              <a:rPr lang="en-US" smtClean="0"/>
              <a:t>2/25/2016</a:t>
            </a:fld>
            <a:endParaRPr lang="en-US"/>
          </a:p>
        </p:txBody>
      </p:sp>
      <p:sp>
        <p:nvSpPr>
          <p:cNvPr id="5" name="Footer Placeholder 4"/>
          <p:cNvSpPr>
            <a:spLocks noGrp="1"/>
          </p:cNvSpPr>
          <p:nvPr>
            <p:ph type="ftr" sz="quarter" idx="3"/>
          </p:nvPr>
        </p:nvSpPr>
        <p:spPr>
          <a:xfrm>
            <a:off x="4061460" y="16102755"/>
            <a:ext cx="3764280" cy="924983"/>
          </a:xfrm>
          <a:prstGeom prst="rect">
            <a:avLst/>
          </a:prstGeom>
        </p:spPr>
        <p:txBody>
          <a:bodyPr vert="horz" lIns="167198" tIns="83599" rIns="167198" bIns="83599" rtlCol="0" anchor="ctr"/>
          <a:lstStyle>
            <a:lvl1pPr algn="ctr">
              <a:defRPr sz="2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19160" y="16102755"/>
            <a:ext cx="2773680" cy="924983"/>
          </a:xfrm>
          <a:prstGeom prst="rect">
            <a:avLst/>
          </a:prstGeom>
        </p:spPr>
        <p:txBody>
          <a:bodyPr vert="horz" lIns="167198" tIns="83599" rIns="167198" bIns="83599" rtlCol="0" anchor="ctr"/>
          <a:lstStyle>
            <a:lvl1pPr algn="r">
              <a:defRPr sz="2200">
                <a:solidFill>
                  <a:schemeClr val="tx1">
                    <a:tint val="75000"/>
                  </a:schemeClr>
                </a:solidFill>
              </a:defRPr>
            </a:lvl1pPr>
          </a:lstStyle>
          <a:p>
            <a:fld id="{FBF9C39B-FBFE-4013-A0C1-82626FDF611E}" type="slidenum">
              <a:rPr lang="en-US" smtClean="0"/>
              <a:t>‹#›</a:t>
            </a:fld>
            <a:endParaRPr lang="en-US"/>
          </a:p>
        </p:txBody>
      </p:sp>
    </p:spTree>
    <p:extLst>
      <p:ext uri="{BB962C8B-B14F-4D97-AF65-F5344CB8AC3E}">
        <p14:creationId xmlns:p14="http://schemas.microsoft.com/office/powerpoint/2010/main" val="1277124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671980" rtl="0" eaLnBrk="1" latinLnBrk="0" hangingPunct="1">
        <a:spcBef>
          <a:spcPct val="0"/>
        </a:spcBef>
        <a:buNone/>
        <a:defRPr sz="8000" kern="1200">
          <a:solidFill>
            <a:schemeClr val="tx1"/>
          </a:solidFill>
          <a:latin typeface="+mj-lt"/>
          <a:ea typeface="+mj-ea"/>
          <a:cs typeface="+mj-cs"/>
        </a:defRPr>
      </a:lvl1pPr>
    </p:titleStyle>
    <p:bodyStyle>
      <a:lvl1pPr marL="626993" indent="-626993" algn="l" defTabSz="1671980" rtl="0" eaLnBrk="1" latinLnBrk="0" hangingPunct="1">
        <a:spcBef>
          <a:spcPct val="20000"/>
        </a:spcBef>
        <a:buFont typeface="Arial" panose="020B0604020202020204" pitchFamily="34" charset="0"/>
        <a:buChar char="•"/>
        <a:defRPr sz="5900" kern="1200">
          <a:solidFill>
            <a:schemeClr val="tx1"/>
          </a:solidFill>
          <a:latin typeface="+mn-lt"/>
          <a:ea typeface="+mn-ea"/>
          <a:cs typeface="+mn-cs"/>
        </a:defRPr>
      </a:lvl1pPr>
      <a:lvl2pPr marL="1358484" indent="-522494" algn="l" defTabSz="1671980" rtl="0" eaLnBrk="1" latinLnBrk="0" hangingPunct="1">
        <a:spcBef>
          <a:spcPct val="20000"/>
        </a:spcBef>
        <a:buFont typeface="Arial" panose="020B0604020202020204" pitchFamily="34" charset="0"/>
        <a:buChar char="–"/>
        <a:defRPr sz="5100" kern="1200">
          <a:solidFill>
            <a:schemeClr val="tx1"/>
          </a:solidFill>
          <a:latin typeface="+mn-lt"/>
          <a:ea typeface="+mn-ea"/>
          <a:cs typeface="+mn-cs"/>
        </a:defRPr>
      </a:lvl2pPr>
      <a:lvl3pPr marL="2089976" indent="-417995" algn="l" defTabSz="1671980" rtl="0" eaLnBrk="1" latinLnBrk="0" hangingPunct="1">
        <a:spcBef>
          <a:spcPct val="20000"/>
        </a:spcBef>
        <a:buFont typeface="Arial" panose="020B0604020202020204" pitchFamily="34" charset="0"/>
        <a:buChar char="•"/>
        <a:defRPr sz="4400" kern="1200">
          <a:solidFill>
            <a:schemeClr val="tx1"/>
          </a:solidFill>
          <a:latin typeface="+mn-lt"/>
          <a:ea typeface="+mn-ea"/>
          <a:cs typeface="+mn-cs"/>
        </a:defRPr>
      </a:lvl3pPr>
      <a:lvl4pPr marL="2925966" indent="-417995" algn="l" defTabSz="167198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4pPr>
      <a:lvl5pPr marL="3761956" indent="-417995" algn="l" defTabSz="167198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5pPr>
      <a:lvl6pPr marL="4597946" indent="-417995" algn="l" defTabSz="167198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6pPr>
      <a:lvl7pPr marL="5433936" indent="-417995" algn="l" defTabSz="167198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7pPr>
      <a:lvl8pPr marL="6269927" indent="-417995" algn="l" defTabSz="167198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8pPr>
      <a:lvl9pPr marL="7105917" indent="-417995" algn="l" defTabSz="167198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9pPr>
    </p:bodyStyle>
    <p:otherStyle>
      <a:defPPr>
        <a:defRPr lang="en-US"/>
      </a:defPPr>
      <a:lvl1pPr marL="0" algn="l" defTabSz="1671980" rtl="0" eaLnBrk="1" latinLnBrk="0" hangingPunct="1">
        <a:defRPr sz="3300" kern="1200">
          <a:solidFill>
            <a:schemeClr val="tx1"/>
          </a:solidFill>
          <a:latin typeface="+mn-lt"/>
          <a:ea typeface="+mn-ea"/>
          <a:cs typeface="+mn-cs"/>
        </a:defRPr>
      </a:lvl1pPr>
      <a:lvl2pPr marL="835990" algn="l" defTabSz="1671980" rtl="0" eaLnBrk="1" latinLnBrk="0" hangingPunct="1">
        <a:defRPr sz="3300" kern="1200">
          <a:solidFill>
            <a:schemeClr val="tx1"/>
          </a:solidFill>
          <a:latin typeface="+mn-lt"/>
          <a:ea typeface="+mn-ea"/>
          <a:cs typeface="+mn-cs"/>
        </a:defRPr>
      </a:lvl2pPr>
      <a:lvl3pPr marL="1671980" algn="l" defTabSz="1671980" rtl="0" eaLnBrk="1" latinLnBrk="0" hangingPunct="1">
        <a:defRPr sz="3300" kern="1200">
          <a:solidFill>
            <a:schemeClr val="tx1"/>
          </a:solidFill>
          <a:latin typeface="+mn-lt"/>
          <a:ea typeface="+mn-ea"/>
          <a:cs typeface="+mn-cs"/>
        </a:defRPr>
      </a:lvl3pPr>
      <a:lvl4pPr marL="2507971" algn="l" defTabSz="1671980" rtl="0" eaLnBrk="1" latinLnBrk="0" hangingPunct="1">
        <a:defRPr sz="3300" kern="1200">
          <a:solidFill>
            <a:schemeClr val="tx1"/>
          </a:solidFill>
          <a:latin typeface="+mn-lt"/>
          <a:ea typeface="+mn-ea"/>
          <a:cs typeface="+mn-cs"/>
        </a:defRPr>
      </a:lvl4pPr>
      <a:lvl5pPr marL="3343961" algn="l" defTabSz="1671980" rtl="0" eaLnBrk="1" latinLnBrk="0" hangingPunct="1">
        <a:defRPr sz="3300" kern="1200">
          <a:solidFill>
            <a:schemeClr val="tx1"/>
          </a:solidFill>
          <a:latin typeface="+mn-lt"/>
          <a:ea typeface="+mn-ea"/>
          <a:cs typeface="+mn-cs"/>
        </a:defRPr>
      </a:lvl5pPr>
      <a:lvl6pPr marL="4179951" algn="l" defTabSz="1671980" rtl="0" eaLnBrk="1" latinLnBrk="0" hangingPunct="1">
        <a:defRPr sz="3300" kern="1200">
          <a:solidFill>
            <a:schemeClr val="tx1"/>
          </a:solidFill>
          <a:latin typeface="+mn-lt"/>
          <a:ea typeface="+mn-ea"/>
          <a:cs typeface="+mn-cs"/>
        </a:defRPr>
      </a:lvl6pPr>
      <a:lvl7pPr marL="5015941" algn="l" defTabSz="1671980" rtl="0" eaLnBrk="1" latinLnBrk="0" hangingPunct="1">
        <a:defRPr sz="3300" kern="1200">
          <a:solidFill>
            <a:schemeClr val="tx1"/>
          </a:solidFill>
          <a:latin typeface="+mn-lt"/>
          <a:ea typeface="+mn-ea"/>
          <a:cs typeface="+mn-cs"/>
        </a:defRPr>
      </a:lvl7pPr>
      <a:lvl8pPr marL="5851931" algn="l" defTabSz="1671980" rtl="0" eaLnBrk="1" latinLnBrk="0" hangingPunct="1">
        <a:defRPr sz="3300" kern="1200">
          <a:solidFill>
            <a:schemeClr val="tx1"/>
          </a:solidFill>
          <a:latin typeface="+mn-lt"/>
          <a:ea typeface="+mn-ea"/>
          <a:cs typeface="+mn-cs"/>
        </a:defRPr>
      </a:lvl8pPr>
      <a:lvl9pPr marL="6687922" algn="l" defTabSz="1671980" rtl="0" eaLnBrk="1" latinLnBrk="0" hangingPunct="1">
        <a:defRPr sz="3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jpe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image" Target="../media/image13.jpeg"/><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3400"/>
            <a:ext cx="11125200" cy="3724063"/>
          </a:xfrm>
        </p:spPr>
        <p:txBody>
          <a:bodyPr>
            <a:normAutofit fontScale="90000"/>
          </a:bodyPr>
          <a:lstStyle/>
          <a:p>
            <a:r>
              <a:rPr lang="en-US" b="1" dirty="0" smtClean="0">
                <a:solidFill>
                  <a:schemeClr val="tx2"/>
                </a:solidFill>
              </a:rPr>
              <a:t>GATING CURRENT MODELS COMPUTED WITH CONSISTENT INTERACTIONS</a:t>
            </a:r>
            <a:endParaRPr lang="en-US" b="1" dirty="0">
              <a:solidFill>
                <a:schemeClr val="tx2"/>
              </a:solidFill>
            </a:endParaRPr>
          </a:p>
        </p:txBody>
      </p:sp>
      <p:sp>
        <p:nvSpPr>
          <p:cNvPr id="3" name="Subtitle 2"/>
          <p:cNvSpPr>
            <a:spLocks noGrp="1"/>
          </p:cNvSpPr>
          <p:nvPr>
            <p:ph type="subTitle" idx="1"/>
          </p:nvPr>
        </p:nvSpPr>
        <p:spPr>
          <a:xfrm>
            <a:off x="609600" y="4267200"/>
            <a:ext cx="10744200" cy="2514600"/>
          </a:xfrm>
        </p:spPr>
        <p:txBody>
          <a:bodyPr>
            <a:normAutofit/>
          </a:bodyPr>
          <a:lstStyle/>
          <a:p>
            <a:r>
              <a:rPr lang="en-US" sz="4400" dirty="0" err="1" smtClean="0">
                <a:solidFill>
                  <a:schemeClr val="tx1"/>
                </a:solidFill>
              </a:rPr>
              <a:t>Tzyy-Leng</a:t>
            </a:r>
            <a:r>
              <a:rPr lang="en-US" sz="4400" dirty="0" smtClean="0">
                <a:solidFill>
                  <a:schemeClr val="tx1"/>
                </a:solidFill>
              </a:rPr>
              <a:t> </a:t>
            </a:r>
            <a:r>
              <a:rPr lang="en-US" sz="4400" dirty="0" smtClean="0">
                <a:solidFill>
                  <a:schemeClr val="tx1"/>
                </a:solidFill>
              </a:rPr>
              <a:t>Horng</a:t>
            </a:r>
            <a:r>
              <a:rPr lang="en-US" sz="4400" baseline="30000" dirty="0" smtClean="0">
                <a:solidFill>
                  <a:schemeClr val="tx1"/>
                </a:solidFill>
              </a:rPr>
              <a:t>1</a:t>
            </a:r>
            <a:r>
              <a:rPr lang="en-US" sz="4400" dirty="0" smtClean="0">
                <a:solidFill>
                  <a:schemeClr val="tx1"/>
                </a:solidFill>
              </a:rPr>
              <a:t>, Robert S. Eisenberg</a:t>
            </a:r>
            <a:r>
              <a:rPr lang="en-US" sz="4400" baseline="30000" dirty="0" smtClean="0">
                <a:solidFill>
                  <a:schemeClr val="tx1"/>
                </a:solidFill>
              </a:rPr>
              <a:t>2</a:t>
            </a:r>
            <a:r>
              <a:rPr lang="en-US" sz="4400" dirty="0" smtClean="0">
                <a:solidFill>
                  <a:schemeClr val="tx1"/>
                </a:solidFill>
              </a:rPr>
              <a:t>, Chun Liu</a:t>
            </a:r>
            <a:r>
              <a:rPr lang="en-US" sz="4400" baseline="30000" dirty="0" smtClean="0">
                <a:solidFill>
                  <a:schemeClr val="tx1"/>
                </a:solidFill>
              </a:rPr>
              <a:t>3</a:t>
            </a:r>
            <a:r>
              <a:rPr lang="en-US" sz="4400" dirty="0" smtClean="0">
                <a:solidFill>
                  <a:schemeClr val="tx1"/>
                </a:solidFill>
              </a:rPr>
              <a:t>, Francisco Bezanilla</a:t>
            </a:r>
            <a:r>
              <a:rPr lang="en-US" sz="4400" baseline="30000" dirty="0" smtClean="0">
                <a:solidFill>
                  <a:schemeClr val="tx1"/>
                </a:solidFill>
              </a:rPr>
              <a:t>4</a:t>
            </a:r>
          </a:p>
          <a:p>
            <a:r>
              <a:rPr lang="en-US" sz="2800" baseline="30000" dirty="0" smtClean="0">
                <a:solidFill>
                  <a:schemeClr val="tx1"/>
                </a:solidFill>
              </a:rPr>
              <a:t>1</a:t>
            </a:r>
            <a:r>
              <a:rPr lang="en-US" sz="2800" dirty="0" smtClean="0">
                <a:solidFill>
                  <a:schemeClr val="tx1"/>
                </a:solidFill>
              </a:rPr>
              <a:t>Feng Chia </a:t>
            </a:r>
            <a:r>
              <a:rPr lang="en-US" sz="2800" dirty="0" err="1" smtClean="0">
                <a:solidFill>
                  <a:schemeClr val="tx1"/>
                </a:solidFill>
              </a:rPr>
              <a:t>Univ</a:t>
            </a:r>
            <a:r>
              <a:rPr lang="en-US" sz="2800" dirty="0" smtClean="0">
                <a:solidFill>
                  <a:schemeClr val="tx1"/>
                </a:solidFill>
              </a:rPr>
              <a:t>, Taichung, Taiwan, </a:t>
            </a:r>
            <a:r>
              <a:rPr lang="en-US" sz="2800" baseline="30000" dirty="0" smtClean="0">
                <a:solidFill>
                  <a:schemeClr val="tx1"/>
                </a:solidFill>
              </a:rPr>
              <a:t>2</a:t>
            </a:r>
            <a:r>
              <a:rPr lang="en-US" sz="2800" dirty="0" smtClean="0">
                <a:solidFill>
                  <a:schemeClr val="tx1"/>
                </a:solidFill>
              </a:rPr>
              <a:t> Rush Univ., Chicago, IL, USA, </a:t>
            </a:r>
            <a:r>
              <a:rPr lang="en-US" sz="2800" baseline="30000" dirty="0" smtClean="0">
                <a:solidFill>
                  <a:schemeClr val="tx1"/>
                </a:solidFill>
              </a:rPr>
              <a:t>3</a:t>
            </a:r>
            <a:r>
              <a:rPr lang="en-US" sz="2800" dirty="0" smtClean="0">
                <a:solidFill>
                  <a:schemeClr val="tx1"/>
                </a:solidFill>
              </a:rPr>
              <a:t>Penn State Univ., State College, PA, USA, </a:t>
            </a:r>
            <a:r>
              <a:rPr lang="en-US" sz="2800" baseline="30000" dirty="0" smtClean="0">
                <a:solidFill>
                  <a:schemeClr val="tx1"/>
                </a:solidFill>
              </a:rPr>
              <a:t>4</a:t>
            </a:r>
            <a:r>
              <a:rPr lang="en-US" sz="2800" dirty="0" smtClean="0">
                <a:solidFill>
                  <a:schemeClr val="tx1"/>
                </a:solidFill>
              </a:rPr>
              <a:t>Univ. Of Chicago, Chicago, IL, USA</a:t>
            </a:r>
            <a:endParaRPr lang="en-US" sz="2800" baseline="30000" dirty="0">
              <a:solidFill>
                <a:schemeClr val="tx1"/>
              </a:solidFill>
            </a:endParaRPr>
          </a:p>
        </p:txBody>
      </p:sp>
      <p:sp>
        <p:nvSpPr>
          <p:cNvPr id="5" name="Rectangle 4"/>
          <p:cNvSpPr/>
          <p:nvPr/>
        </p:nvSpPr>
        <p:spPr>
          <a:xfrm>
            <a:off x="762000" y="6981170"/>
            <a:ext cx="10515600" cy="9325630"/>
          </a:xfrm>
          <a:prstGeom prst="rect">
            <a:avLst/>
          </a:prstGeom>
        </p:spPr>
        <p:txBody>
          <a:bodyPr wrap="square">
            <a:spAutoFit/>
          </a:bodyPr>
          <a:lstStyle/>
          <a:p>
            <a:pPr algn="just"/>
            <a:r>
              <a:rPr lang="en-US" sz="2400" b="1" dirty="0" smtClean="0"/>
              <a:t>ABSTRACT</a:t>
            </a:r>
            <a:r>
              <a:rPr lang="en-US" sz="2400" dirty="0" smtClean="0"/>
              <a:t/>
            </a:r>
            <a:br>
              <a:rPr lang="en-US" sz="2400" dirty="0" smtClean="0"/>
            </a:br>
            <a:r>
              <a:rPr lang="en-US" sz="2400" dirty="0" smtClean="0"/>
              <a:t>Gating </a:t>
            </a:r>
            <a:r>
              <a:rPr lang="en-US" sz="2400" dirty="0"/>
              <a:t>currents of the voltage sensor involve back-and forth movements of positively charged </a:t>
            </a:r>
            <a:r>
              <a:rPr lang="en-US" sz="2400" dirty="0" err="1"/>
              <a:t>arginines</a:t>
            </a:r>
            <a:r>
              <a:rPr lang="en-US" sz="2400" dirty="0"/>
              <a:t> through the hydrophobic plug of the gating pore. Transient movements of the permanent charge of the </a:t>
            </a:r>
            <a:r>
              <a:rPr lang="en-US" sz="2400" dirty="0" err="1"/>
              <a:t>arginines</a:t>
            </a:r>
            <a:r>
              <a:rPr lang="en-US" sz="2400" dirty="0"/>
              <a:t> induce structural changes and polarization charge nearby. The moving permanent charge induces current flow everywhere. Everything interacts with everything else in this structural model so everything must interact with everything else in the mathematics, as everything does in the structure. Energy </a:t>
            </a:r>
            <a:r>
              <a:rPr lang="en-US" sz="2400" dirty="0" err="1"/>
              <a:t>variational</a:t>
            </a:r>
            <a:r>
              <a:rPr lang="en-US" sz="2400" dirty="0"/>
              <a:t> methods </a:t>
            </a:r>
            <a:r>
              <a:rPr lang="en-US" sz="2400" i="1" dirty="0" err="1"/>
              <a:t>EnVarA</a:t>
            </a:r>
            <a:r>
              <a:rPr lang="en-US" sz="2400" dirty="0"/>
              <a:t> are used to compute gating currents in which all movements of charge and mass satisfy conservation laws of current and mass. Conservation laws are partial differential equations in space and time. Ordinary differential equations cannot capture such interactions with one set of parameters. Indeed, they may inadvertently violate conservation of current. Conservation of current is particularly important since small violations (&lt;0.01%) quickly (microseconds) produce forces that destroy molecules. Our model reproduces signature properties of gating current: (1) equality of ON and OFF charge (2) saturating voltage dependence and (3) many (but not all) details of the shape of charge movement as a function of voltage, time, and solution composition. The model computes gating current flowing in the baths produced by </a:t>
            </a:r>
            <a:r>
              <a:rPr lang="en-US" sz="2400" dirty="0" err="1"/>
              <a:t>arginines</a:t>
            </a:r>
            <a:r>
              <a:rPr lang="en-US" sz="2400" dirty="0"/>
              <a:t> moving in the voltage sensor. The movement of </a:t>
            </a:r>
            <a:r>
              <a:rPr lang="en-US" sz="2400" dirty="0" err="1"/>
              <a:t>arginines</a:t>
            </a:r>
            <a:r>
              <a:rPr lang="en-US" sz="2400" dirty="0"/>
              <a:t> induces current flow everywhere producing ‘capacitive’ pile ups at the ends of the channel. Such pile-ups at charged interfaces are well studied in measurements and theories of physical chemistry but they are not typically included in models of gating current or ion channels. The pile-ups of charge change local electric fields, and they store charge in series with the charge storage of the </a:t>
            </a:r>
            <a:r>
              <a:rPr lang="en-US" sz="2400" dirty="0" err="1"/>
              <a:t>arginines</a:t>
            </a:r>
            <a:r>
              <a:rPr lang="en-US" sz="2400" dirty="0"/>
              <a:t> of the voltage sensor. Implications are being investigated.</a:t>
            </a:r>
          </a:p>
        </p:txBody>
      </p:sp>
    </p:spTree>
    <p:extLst>
      <p:ext uri="{BB962C8B-B14F-4D97-AF65-F5344CB8AC3E}">
        <p14:creationId xmlns:p14="http://schemas.microsoft.com/office/powerpoint/2010/main" val="2952676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3837"/>
            <a:ext cx="11277600" cy="8910131"/>
          </a:xfrm>
          <a:prstGeom prst="rect">
            <a:avLst/>
          </a:prstGeom>
          <a:noFill/>
        </p:spPr>
        <p:txBody>
          <a:bodyPr wrap="square" rtlCol="0">
            <a:spAutoFit/>
          </a:bodyPr>
          <a:lstStyle/>
          <a:p>
            <a:pPr algn="ctr"/>
            <a:r>
              <a:rPr lang="en-US" b="1" dirty="0" smtClean="0">
                <a:solidFill>
                  <a:schemeClr val="accent1"/>
                </a:solidFill>
              </a:rPr>
              <a:t>INTRODUCTION</a:t>
            </a:r>
          </a:p>
          <a:p>
            <a:r>
              <a:rPr lang="en-US" sz="2000" b="1" dirty="0" smtClean="0">
                <a:solidFill>
                  <a:srgbClr val="FF0000"/>
                </a:solidFill>
                <a:latin typeface="Arial" panose="020B0604020202020204" pitchFamily="34" charset="0"/>
                <a:cs typeface="Arial" panose="020B0604020202020204" pitchFamily="34" charset="0"/>
              </a:rPr>
              <a:t>Voltage Sensors</a:t>
            </a:r>
          </a:p>
          <a:p>
            <a:r>
              <a:rPr lang="en-US" sz="2000" dirty="0" smtClean="0">
                <a:latin typeface="Arial" panose="020B0604020202020204" pitchFamily="34" charset="0"/>
                <a:cs typeface="Arial" panose="020B0604020202020204" pitchFamily="34" charset="0"/>
              </a:rPr>
              <a:t>Much </a:t>
            </a:r>
            <a:r>
              <a:rPr lang="en-US" sz="2000" dirty="0">
                <a:latin typeface="Arial" panose="020B0604020202020204" pitchFamily="34" charset="0"/>
                <a:cs typeface="Arial" panose="020B0604020202020204" pitchFamily="34" charset="0"/>
              </a:rPr>
              <a:t>of biology depends on the voltage across cell </a:t>
            </a:r>
            <a:r>
              <a:rPr lang="en-US" sz="2000" dirty="0" smtClean="0">
                <a:latin typeface="Arial" panose="020B0604020202020204" pitchFamily="34" charset="0"/>
                <a:cs typeface="Arial" panose="020B0604020202020204" pitchFamily="34" charset="0"/>
              </a:rPr>
              <a:t>membranes. The </a:t>
            </a:r>
            <a:r>
              <a:rPr lang="en-US" sz="2000" dirty="0">
                <a:latin typeface="Arial" panose="020B0604020202020204" pitchFamily="34" charset="0"/>
                <a:cs typeface="Arial" panose="020B0604020202020204" pitchFamily="34" charset="0"/>
              </a:rPr>
              <a:t>voltage across the membrane must be sensed before it can be used by </a:t>
            </a:r>
            <a:r>
              <a:rPr lang="en-US" sz="2000" dirty="0" smtClean="0">
                <a:latin typeface="Arial" panose="020B0604020202020204" pitchFamily="34" charset="0"/>
                <a:cs typeface="Arial" panose="020B0604020202020204" pitchFamily="34" charset="0"/>
              </a:rPr>
              <a:t>proteins. Permanent </a:t>
            </a:r>
            <a:r>
              <a:rPr lang="en-US" sz="2000" dirty="0">
                <a:latin typeface="Arial" panose="020B0604020202020204" pitchFamily="34" charset="0"/>
                <a:cs typeface="Arial" panose="020B0604020202020204" pitchFamily="34" charset="0"/>
              </a:rPr>
              <a:t>charges move </a:t>
            </a:r>
            <a:r>
              <a:rPr lang="en-US" sz="2000" dirty="0" smtClean="0">
                <a:latin typeface="Arial" panose="020B0604020202020204" pitchFamily="34" charset="0"/>
                <a:cs typeface="Arial" panose="020B0604020202020204" pitchFamily="34" charset="0"/>
              </a:rPr>
              <a:t>in </a:t>
            </a:r>
            <a:r>
              <a:rPr lang="en-US" sz="2000" dirty="0">
                <a:latin typeface="Arial" panose="020B0604020202020204" pitchFamily="34" charset="0"/>
                <a:cs typeface="Arial" panose="020B0604020202020204" pitchFamily="34" charset="0"/>
              </a:rPr>
              <a:t>the strong electric fields </a:t>
            </a:r>
            <a:r>
              <a:rPr lang="en-US" sz="2000" dirty="0" smtClean="0">
                <a:latin typeface="Arial" panose="020B0604020202020204" pitchFamily="34" charset="0"/>
                <a:cs typeface="Arial" panose="020B0604020202020204" pitchFamily="34" charset="0"/>
              </a:rPr>
              <a:t>within membranes</a:t>
            </a:r>
            <a:r>
              <a:rPr lang="en-US" sz="2000" dirty="0">
                <a:latin typeface="Arial" panose="020B0604020202020204" pitchFamily="34" charset="0"/>
                <a:cs typeface="Arial" panose="020B0604020202020204" pitchFamily="34" charset="0"/>
              </a:rPr>
              <a:t>, so carriers of </a:t>
            </a:r>
            <a:r>
              <a:rPr lang="en-US" sz="2000" dirty="0" smtClean="0">
                <a:latin typeface="Arial" panose="020B0604020202020204" pitchFamily="34" charset="0"/>
                <a:cs typeface="Arial" panose="020B0604020202020204" pitchFamily="34" charset="0"/>
              </a:rPr>
              <a:t>gating and sensing charge </a:t>
            </a:r>
            <a:r>
              <a:rPr lang="en-US" sz="2000" dirty="0">
                <a:latin typeface="Arial" panose="020B0604020202020204" pitchFamily="34" charset="0"/>
                <a:cs typeface="Arial" panose="020B0604020202020204" pitchFamily="34" charset="0"/>
              </a:rPr>
              <a:t>were proposed as voltage sensors </a:t>
            </a:r>
            <a:r>
              <a:rPr lang="en-US" sz="2000" dirty="0" smtClean="0">
                <a:latin typeface="Arial" panose="020B0604020202020204" pitchFamily="34" charset="0"/>
                <a:cs typeface="Arial" panose="020B0604020202020204" pitchFamily="34" charset="0"/>
              </a:rPr>
              <a:t>even before </a:t>
            </a:r>
            <a:r>
              <a:rPr lang="en-US" sz="2000" dirty="0">
                <a:latin typeface="Arial" panose="020B0604020202020204" pitchFamily="34" charset="0"/>
                <a:cs typeface="Arial" panose="020B0604020202020204" pitchFamily="34" charset="0"/>
              </a:rPr>
              <a:t>membrane proteins were known to span lipid </a:t>
            </a:r>
            <a:r>
              <a:rPr lang="en-US" sz="2000" dirty="0" smtClean="0">
                <a:latin typeface="Arial" panose="020B0604020202020204" pitchFamily="34" charset="0"/>
                <a:cs typeface="Arial" panose="020B0604020202020204" pitchFamily="34" charset="0"/>
              </a:rPr>
              <a:t>membranes (</a:t>
            </a:r>
            <a:r>
              <a:rPr lang="en-US" sz="2000" dirty="0">
                <a:latin typeface="Arial" panose="020B0604020202020204" pitchFamily="34" charset="0"/>
                <a:cs typeface="Arial" panose="020B0604020202020204" pitchFamily="34" charset="0"/>
              </a:rPr>
              <a:t>1</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ovement </a:t>
            </a:r>
            <a:r>
              <a:rPr lang="en-US" sz="2000" dirty="0">
                <a:latin typeface="Arial" panose="020B0604020202020204" pitchFamily="34" charset="0"/>
                <a:cs typeface="Arial" panose="020B0604020202020204" pitchFamily="34" charset="0"/>
              </a:rPr>
              <a:t>of </a:t>
            </a:r>
            <a:r>
              <a:rPr lang="en-US" sz="2000" dirty="0" smtClean="0">
                <a:latin typeface="Arial" panose="020B0604020202020204" pitchFamily="34" charset="0"/>
                <a:cs typeface="Arial" panose="020B0604020202020204" pitchFamily="34" charset="0"/>
              </a:rPr>
              <a:t>permanent </a:t>
            </a:r>
            <a:r>
              <a:rPr lang="en-US" sz="2000" dirty="0">
                <a:latin typeface="Arial" panose="020B0604020202020204" pitchFamily="34" charset="0"/>
                <a:cs typeface="Arial" panose="020B0604020202020204" pitchFamily="34" charset="0"/>
              </a:rPr>
              <a:t>charges of the voltage </a:t>
            </a:r>
            <a:r>
              <a:rPr lang="en-US" sz="2000" dirty="0" smtClean="0">
                <a:latin typeface="Arial" panose="020B0604020202020204" pitchFamily="34" charset="0"/>
                <a:cs typeface="Arial" panose="020B0604020202020204" pitchFamily="34" charset="0"/>
              </a:rPr>
              <a:t>sensor is </a:t>
            </a:r>
            <a:r>
              <a:rPr lang="en-US" sz="2000" b="1" dirty="0" smtClean="0">
                <a:latin typeface="Arial" panose="020B0604020202020204" pitchFamily="34" charset="0"/>
                <a:cs typeface="Arial" panose="020B0604020202020204" pitchFamily="34" charset="0"/>
              </a:rPr>
              <a:t>gating current </a:t>
            </a:r>
            <a:r>
              <a:rPr lang="en-US" sz="2000" dirty="0" smtClean="0">
                <a:latin typeface="Arial" panose="020B0604020202020204" pitchFamily="34" charset="0"/>
                <a:cs typeface="Arial" panose="020B0604020202020204" pitchFamily="34" charset="0"/>
              </a:rPr>
              <a:t>and movement </a:t>
            </a:r>
            <a:r>
              <a:rPr lang="en-US" sz="2000" i="1" dirty="0" smtClean="0">
                <a:latin typeface="Arial" panose="020B0604020202020204" pitchFamily="34" charset="0"/>
                <a:cs typeface="Arial" panose="020B0604020202020204" pitchFamily="34" charset="0"/>
              </a:rPr>
              <a:t>is </a:t>
            </a:r>
            <a:r>
              <a:rPr lang="en-US" sz="2000" dirty="0">
                <a:latin typeface="Arial" panose="020B0604020202020204" pitchFamily="34" charset="0"/>
                <a:cs typeface="Arial" panose="020B0604020202020204" pitchFamily="34" charset="0"/>
              </a:rPr>
              <a:t>the voltage sensing </a:t>
            </a:r>
            <a:r>
              <a:rPr lang="en-US" sz="2000" dirty="0" smtClean="0">
                <a:latin typeface="Arial" panose="020B0604020202020204" pitchFamily="34" charset="0"/>
                <a:cs typeface="Arial" panose="020B0604020202020204" pitchFamily="34" charset="0"/>
              </a:rPr>
              <a:t>mechanism.</a:t>
            </a:r>
          </a:p>
          <a:p>
            <a:r>
              <a:rPr lang="en-US" sz="2000" b="1" dirty="0" smtClean="0">
                <a:solidFill>
                  <a:srgbClr val="FF0000"/>
                </a:solidFill>
                <a:latin typeface="Arial" panose="020B0604020202020204" pitchFamily="34" charset="0"/>
                <a:cs typeface="Arial" panose="020B0604020202020204" pitchFamily="34" charset="0"/>
              </a:rPr>
              <a:t>Measurements</a:t>
            </a:r>
          </a:p>
          <a:p>
            <a:r>
              <a:rPr lang="en-US" sz="2000" dirty="0" smtClean="0">
                <a:latin typeface="Arial" panose="020B0604020202020204" pitchFamily="34" charset="0"/>
                <a:cs typeface="Arial" panose="020B0604020202020204" pitchFamily="34" charset="0"/>
              </a:rPr>
              <a:t>Measurement of gating currents </a:t>
            </a:r>
            <a:r>
              <a:rPr lang="en-US" sz="2000" dirty="0">
                <a:latin typeface="Arial" panose="020B0604020202020204" pitchFamily="34" charset="0"/>
                <a:cs typeface="Arial" panose="020B0604020202020204" pitchFamily="34" charset="0"/>
              </a:rPr>
              <a:t>is possible because Maxwell’s equations </a:t>
            </a:r>
            <a:r>
              <a:rPr lang="en-US" sz="2000" dirty="0" smtClean="0">
                <a:latin typeface="Arial" panose="020B0604020202020204" pitchFamily="34" charset="0"/>
                <a:cs typeface="Arial" panose="020B0604020202020204" pitchFamily="34" charset="0"/>
              </a:rPr>
              <a:t>guarantee conservation </a:t>
            </a:r>
            <a:r>
              <a:rPr lang="en-US" sz="2000" dirty="0">
                <a:latin typeface="Arial" panose="020B0604020202020204" pitchFamily="34" charset="0"/>
                <a:cs typeface="Arial" panose="020B0604020202020204" pitchFamily="34" charset="0"/>
              </a:rPr>
              <a:t>of current. ‘Current’ is defined in Maxwell’s equations as that which produces (the curl of) the magnetic </a:t>
            </a:r>
            <a:r>
              <a:rPr lang="en-US" sz="2000" dirty="0" smtClean="0">
                <a:latin typeface="Arial" panose="020B0604020202020204" pitchFamily="34" charset="0"/>
                <a:cs typeface="Arial" panose="020B0604020202020204" pitchFamily="34" charset="0"/>
              </a:rPr>
              <a:t>field, that is, the </a:t>
            </a:r>
            <a:r>
              <a:rPr lang="en-US" sz="2000" dirty="0">
                <a:latin typeface="Arial" panose="020B0604020202020204" pitchFamily="34" charset="0"/>
                <a:cs typeface="Arial" panose="020B0604020202020204" pitchFamily="34" charset="0"/>
              </a:rPr>
              <a:t>flux of charge plus </a:t>
            </a:r>
            <a:r>
              <a:rPr lang="en-US" sz="2000" dirty="0" smtClean="0">
                <a:latin typeface="Arial" panose="020B0604020202020204" pitchFamily="34" charset="0"/>
                <a:cs typeface="Arial" panose="020B0604020202020204" pitchFamily="34" charset="0"/>
              </a:rPr>
              <a:t>the ‘displacement </a:t>
            </a:r>
            <a:r>
              <a:rPr lang="en-US" sz="2000" dirty="0">
                <a:latin typeface="Arial" panose="020B0604020202020204" pitchFamily="34" charset="0"/>
                <a:cs typeface="Arial" panose="020B0604020202020204" pitchFamily="34" charset="0"/>
              </a:rPr>
              <a:t>term’  </a:t>
            </a:r>
            <a:r>
              <a:rPr lang="en-US" sz="2000" dirty="0" smtClean="0">
                <a:latin typeface="Arial" panose="020B0604020202020204" pitchFamily="34" charset="0"/>
                <a:cs typeface="Arial" panose="020B0604020202020204" pitchFamily="34" charset="0"/>
              </a:rPr>
              <a:t>which is </a:t>
            </a:r>
            <a:r>
              <a:rPr lang="el-GR" sz="2000" dirty="0" smtClean="0">
                <a:latin typeface="Arial" panose="020B0604020202020204" pitchFamily="34" charset="0"/>
                <a:cs typeface="Arial" panose="020B0604020202020204" pitchFamily="34" charset="0"/>
              </a:rPr>
              <a:t>ε</a:t>
            </a:r>
            <a:r>
              <a:rPr lang="en-US" sz="2000" baseline="-25000" dirty="0" smtClean="0">
                <a:latin typeface="Arial" panose="020B0604020202020204" pitchFamily="34" charset="0"/>
                <a:cs typeface="Arial" panose="020B0604020202020204" pitchFamily="34" charset="0"/>
              </a:rPr>
              <a:t>0</a:t>
            </a:r>
            <a:r>
              <a:rPr lang="en-US" sz="2000" dirty="0" smtClean="0">
                <a:latin typeface="Arial" panose="020B0604020202020204" pitchFamily="34" charset="0"/>
                <a:cs typeface="Arial" panose="020B0604020202020204" pitchFamily="34" charset="0"/>
              </a:rPr>
              <a:t> times the </a:t>
            </a:r>
            <a:r>
              <a:rPr lang="en-US" sz="2000" dirty="0">
                <a:latin typeface="Arial" panose="020B0604020202020204" pitchFamily="34" charset="0"/>
                <a:cs typeface="Arial" panose="020B0604020202020204" pitchFamily="34" charset="0"/>
              </a:rPr>
              <a:t>rate of change of the electric field. </a:t>
            </a:r>
            <a:r>
              <a:rPr lang="en-US" sz="2000" dirty="0" smtClean="0">
                <a:latin typeface="Arial" panose="020B0604020202020204" pitchFamily="34" charset="0"/>
                <a:cs typeface="Arial" panose="020B0604020202020204" pitchFamily="34" charset="0"/>
              </a:rPr>
              <a:t>Measurements </a:t>
            </a:r>
            <a:r>
              <a:rPr lang="en-US" sz="2000" dirty="0">
                <a:latin typeface="Arial" panose="020B0604020202020204" pitchFamily="34" charset="0"/>
                <a:cs typeface="Arial" panose="020B0604020202020204" pitchFamily="34" charset="0"/>
              </a:rPr>
              <a:t>of gating current were greatly aided by </a:t>
            </a:r>
            <a:r>
              <a:rPr lang="en-US" sz="2000" dirty="0" smtClean="0">
                <a:latin typeface="Arial" panose="020B0604020202020204" pitchFamily="34" charset="0"/>
                <a:cs typeface="Arial" panose="020B0604020202020204" pitchFamily="34" charset="0"/>
              </a:rPr>
              <a:t>biological preparations with </a:t>
            </a:r>
            <a:r>
              <a:rPr lang="en-US" sz="2000" dirty="0">
                <a:latin typeface="Arial" panose="020B0604020202020204" pitchFamily="34" charset="0"/>
                <a:cs typeface="Arial" panose="020B0604020202020204" pitchFamily="34" charset="0"/>
              </a:rPr>
              <a:t>much higher densities of </a:t>
            </a:r>
            <a:r>
              <a:rPr lang="en-US" sz="2000" dirty="0" smtClean="0">
                <a:latin typeface="Arial" panose="020B0604020202020204" pitchFamily="34" charset="0"/>
                <a:cs typeface="Arial" panose="020B0604020202020204" pitchFamily="34" charset="0"/>
              </a:rPr>
              <a:t>voltage </a:t>
            </a:r>
            <a:r>
              <a:rPr lang="en-US" sz="2000" dirty="0">
                <a:latin typeface="Arial" panose="020B0604020202020204" pitchFamily="34" charset="0"/>
                <a:cs typeface="Arial" panose="020B0604020202020204" pitchFamily="34" charset="0"/>
              </a:rPr>
              <a:t>sensors, in which the non-gating currents are a much smaller part of the displacement </a:t>
            </a:r>
            <a:r>
              <a:rPr lang="en-US" sz="2000" dirty="0" smtClean="0">
                <a:latin typeface="Arial" panose="020B0604020202020204" pitchFamily="34" charset="0"/>
                <a:cs typeface="Arial" panose="020B0604020202020204" pitchFamily="34" charset="0"/>
              </a:rPr>
              <a:t>current.</a:t>
            </a:r>
          </a:p>
          <a:p>
            <a:r>
              <a:rPr lang="en-US" sz="2000" b="1" dirty="0" smtClean="0">
                <a:solidFill>
                  <a:srgbClr val="FF0000"/>
                </a:solidFill>
                <a:latin typeface="Arial" panose="020B0604020202020204" pitchFamily="34" charset="0"/>
                <a:cs typeface="Arial" panose="020B0604020202020204" pitchFamily="34" charset="0"/>
              </a:rPr>
              <a:t>Structure and sensors</a:t>
            </a:r>
          </a:p>
          <a:p>
            <a:r>
              <a:rPr lang="en-US" sz="2000" dirty="0">
                <a:latin typeface="Arial" panose="020B0604020202020204" pitchFamily="34" charset="0"/>
                <a:cs typeface="Arial" panose="020B0604020202020204" pitchFamily="34" charset="0"/>
              </a:rPr>
              <a:t>K</a:t>
            </a:r>
            <a:r>
              <a:rPr lang="en-US" sz="2000" dirty="0" smtClean="0">
                <a:latin typeface="Arial" panose="020B0604020202020204" pitchFamily="34" charset="0"/>
                <a:cs typeface="Arial" panose="020B0604020202020204" pitchFamily="34" charset="0"/>
              </a:rPr>
              <a:t>nowledge </a:t>
            </a:r>
            <a:r>
              <a:rPr lang="en-US" sz="2000" dirty="0">
                <a:latin typeface="Arial" panose="020B0604020202020204" pitchFamily="34" charset="0"/>
                <a:cs typeface="Arial" panose="020B0604020202020204" pitchFamily="34" charset="0"/>
              </a:rPr>
              <a:t>of </a:t>
            </a:r>
            <a:r>
              <a:rPr lang="en-US" sz="2000" dirty="0" smtClean="0">
                <a:latin typeface="Arial" panose="020B0604020202020204" pitchFamily="34" charset="0"/>
                <a:cs typeface="Arial" panose="020B0604020202020204" pitchFamily="34" charset="0"/>
              </a:rPr>
              <a:t>membrane protein </a:t>
            </a:r>
            <a:r>
              <a:rPr lang="en-US" sz="2000" dirty="0">
                <a:latin typeface="Arial" panose="020B0604020202020204" pitchFamily="34" charset="0"/>
                <a:cs typeface="Arial" panose="020B0604020202020204" pitchFamily="34" charset="0"/>
              </a:rPr>
              <a:t>structure has allowed us to identify and look at the atoms that make up the voltage </a:t>
            </a:r>
            <a:r>
              <a:rPr lang="en-US" sz="2000" dirty="0" smtClean="0">
                <a:latin typeface="Arial" panose="020B0604020202020204" pitchFamily="34" charset="0"/>
                <a:cs typeface="Arial" panose="020B0604020202020204" pitchFamily="34" charset="0"/>
              </a:rPr>
              <a:t>sensor. Protein structures do </a:t>
            </a:r>
            <a:r>
              <a:rPr lang="en-US" sz="2000" dirty="0">
                <a:latin typeface="Arial" panose="020B0604020202020204" pitchFamily="34" charset="0"/>
                <a:cs typeface="Arial" panose="020B0604020202020204" pitchFamily="34" charset="0"/>
              </a:rPr>
              <a:t>not include the membrane potentials and macroscopic concentrations that power gating currents, </a:t>
            </a:r>
            <a:r>
              <a:rPr lang="en-US" sz="2000" dirty="0" smtClean="0">
                <a:latin typeface="Arial" panose="020B0604020202020204" pitchFamily="34" charset="0"/>
                <a:cs typeface="Arial" panose="020B0604020202020204" pitchFamily="34" charset="0"/>
              </a:rPr>
              <a:t>therefore simulations are needed.</a:t>
            </a:r>
          </a:p>
          <a:p>
            <a:r>
              <a:rPr lang="en-US" sz="2000" b="1" dirty="0" smtClean="0">
                <a:solidFill>
                  <a:srgbClr val="FF0000"/>
                </a:solidFill>
                <a:latin typeface="Arial" panose="020B0604020202020204" pitchFamily="34" charset="0"/>
                <a:cs typeface="Arial" panose="020B0604020202020204" pitchFamily="34" charset="0"/>
              </a:rPr>
              <a:t>Atomic level simulations</a:t>
            </a:r>
          </a:p>
          <a:p>
            <a:r>
              <a:rPr lang="en-US" sz="2000" dirty="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olecular </a:t>
            </a:r>
            <a:r>
              <a:rPr lang="en-US" sz="2000" dirty="0">
                <a:latin typeface="Arial" panose="020B0604020202020204" pitchFamily="34" charset="0"/>
                <a:cs typeface="Arial" panose="020B0604020202020204" pitchFamily="34" charset="0"/>
              </a:rPr>
              <a:t>(really atomic) dynamics do not provide an easy extension from the atomic time scale 2×10</a:t>
            </a:r>
            <a:r>
              <a:rPr lang="en-US" sz="2000" baseline="30000" dirty="0">
                <a:latin typeface="Arial" panose="020B0604020202020204" pitchFamily="34" charset="0"/>
                <a:cs typeface="Arial" panose="020B0604020202020204" pitchFamily="34" charset="0"/>
              </a:rPr>
              <a:t>-16</a:t>
            </a:r>
            <a:r>
              <a:rPr lang="en-US" sz="2000" dirty="0">
                <a:latin typeface="Arial" panose="020B0604020202020204" pitchFamily="34" charset="0"/>
                <a:cs typeface="Arial" panose="020B0604020202020204" pitchFamily="34" charset="0"/>
              </a:rPr>
              <a:t> sec to the biological time scale of gating currents that reaches </a:t>
            </a:r>
            <a:r>
              <a:rPr lang="en-US" sz="2000" dirty="0" smtClean="0">
                <a:latin typeface="Arial" panose="020B0604020202020204" pitchFamily="34" charset="0"/>
                <a:cs typeface="Arial" panose="020B0604020202020204" pitchFamily="34" charset="0"/>
              </a:rPr>
              <a:t>50×10</a:t>
            </a:r>
            <a:r>
              <a:rPr lang="en-US" sz="2000" baseline="30000" dirty="0" smtClean="0">
                <a:latin typeface="Arial" panose="020B0604020202020204" pitchFamily="34" charset="0"/>
                <a:cs typeface="Arial" panose="020B0604020202020204" pitchFamily="34" charset="0"/>
              </a:rPr>
              <a:t>-3</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sec. </a:t>
            </a:r>
            <a:r>
              <a:rPr lang="en-US" sz="2000" dirty="0" smtClean="0">
                <a:latin typeface="Arial" panose="020B0604020202020204" pitchFamily="34" charset="0"/>
                <a:cs typeface="Arial" panose="020B0604020202020204" pitchFamily="34" charset="0"/>
              </a:rPr>
              <a:t>Calculations </a:t>
            </a:r>
            <a:r>
              <a:rPr lang="en-US" sz="2000" dirty="0">
                <a:latin typeface="Arial" panose="020B0604020202020204" pitchFamily="34" charset="0"/>
                <a:cs typeface="Arial" panose="020B0604020202020204" pitchFamily="34" charset="0"/>
              </a:rPr>
              <a:t>of gating currents from simulations </a:t>
            </a:r>
            <a:r>
              <a:rPr lang="en-US" sz="2000" dirty="0" smtClean="0">
                <a:latin typeface="Arial" panose="020B0604020202020204" pitchFamily="34" charset="0"/>
                <a:cs typeface="Arial" panose="020B0604020202020204" pitchFamily="34" charset="0"/>
              </a:rPr>
              <a:t>must </a:t>
            </a:r>
            <a:r>
              <a:rPr lang="en-US" sz="2000" dirty="0">
                <a:latin typeface="Arial" panose="020B0604020202020204" pitchFamily="34" charset="0"/>
                <a:cs typeface="Arial" panose="020B0604020202020204" pitchFamily="34" charset="0"/>
              </a:rPr>
              <a:t>average the trajectories (lasting </a:t>
            </a:r>
            <a:r>
              <a:rPr lang="en-US" sz="2000" dirty="0" smtClean="0">
                <a:latin typeface="Arial" panose="020B0604020202020204" pitchFamily="34" charset="0"/>
                <a:cs typeface="Arial" panose="020B0604020202020204" pitchFamily="34" charset="0"/>
              </a:rPr>
              <a:t>50×10</a:t>
            </a:r>
            <a:r>
              <a:rPr lang="en-US" sz="2000" baseline="30000" dirty="0" smtClean="0">
                <a:latin typeface="Arial" panose="020B0604020202020204" pitchFamily="34" charset="0"/>
                <a:cs typeface="Arial" panose="020B0604020202020204" pitchFamily="34" charset="0"/>
              </a:rPr>
              <a:t>-3</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sec sampled every 2×10</a:t>
            </a:r>
            <a:r>
              <a:rPr lang="en-US" sz="2000" baseline="30000" dirty="0">
                <a:latin typeface="Arial" panose="020B0604020202020204" pitchFamily="34" charset="0"/>
                <a:cs typeface="Arial" panose="020B0604020202020204" pitchFamily="34" charset="0"/>
              </a:rPr>
              <a:t>-16</a:t>
            </a:r>
            <a:r>
              <a:rPr lang="en-US" sz="2000" dirty="0">
                <a:latin typeface="Arial" panose="020B0604020202020204" pitchFamily="34" charset="0"/>
                <a:cs typeface="Arial" panose="020B0604020202020204" pitchFamily="34" charset="0"/>
              </a:rPr>
              <a:t> sec) of ~</a:t>
            </a:r>
            <a:r>
              <a:rPr lang="en-US" sz="2000" dirty="0" smtClean="0">
                <a:latin typeface="Arial" panose="020B0604020202020204" pitchFamily="34" charset="0"/>
                <a:cs typeface="Arial" panose="020B0604020202020204" pitchFamily="34" charset="0"/>
              </a:rPr>
              <a:t>10</a:t>
            </a:r>
            <a:r>
              <a:rPr lang="en-US" sz="2000" baseline="30000" dirty="0" smtClean="0">
                <a:latin typeface="Arial" panose="020B0604020202020204" pitchFamily="34" charset="0"/>
                <a:cs typeface="Arial" panose="020B0604020202020204" pitchFamily="34" charset="0"/>
              </a:rPr>
              <a:t>6</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atoms all of which interact through the electric field to conserve charge and </a:t>
            </a:r>
            <a:r>
              <a:rPr lang="en-US" sz="2000" dirty="0" smtClean="0">
                <a:latin typeface="Arial" panose="020B0604020202020204" pitchFamily="34" charset="0"/>
                <a:cs typeface="Arial" panose="020B0604020202020204" pitchFamily="34" charset="0"/>
              </a:rPr>
              <a:t>current</a:t>
            </a:r>
            <a:r>
              <a:rPr lang="en-US" sz="2000" dirty="0">
                <a:latin typeface="Arial" panose="020B0604020202020204" pitchFamily="34" charset="0"/>
                <a:cs typeface="Arial" panose="020B0604020202020204" pitchFamily="34" charset="0"/>
              </a:rPr>
              <a:t>, while conserving mass. </a:t>
            </a:r>
            <a:r>
              <a:rPr lang="en-US" sz="2000" dirty="0" smtClean="0">
                <a:latin typeface="Arial" panose="020B0604020202020204" pitchFamily="34" charset="0"/>
                <a:cs typeface="Arial" panose="020B0604020202020204" pitchFamily="34" charset="0"/>
              </a:rPr>
              <a:t>It </a:t>
            </a:r>
            <a:r>
              <a:rPr lang="en-US" sz="2000" dirty="0">
                <a:latin typeface="Arial" panose="020B0604020202020204" pitchFamily="34" charset="0"/>
                <a:cs typeface="Arial" panose="020B0604020202020204" pitchFamily="34" charset="0"/>
              </a:rPr>
              <a:t>is </a:t>
            </a:r>
            <a:r>
              <a:rPr lang="en-US" sz="2000" dirty="0" smtClean="0">
                <a:latin typeface="Arial" panose="020B0604020202020204" pitchFamily="34" charset="0"/>
                <a:cs typeface="Arial" panose="020B0604020202020204" pitchFamily="34" charset="0"/>
              </a:rPr>
              <a:t>difficult </a:t>
            </a:r>
            <a:r>
              <a:rPr lang="en-US" sz="2000" dirty="0">
                <a:latin typeface="Arial" panose="020B0604020202020204" pitchFamily="34" charset="0"/>
                <a:cs typeface="Arial" panose="020B0604020202020204" pitchFamily="34" charset="0"/>
              </a:rPr>
              <a:t>to enforce continuity of current flow in simulations of atomic </a:t>
            </a:r>
            <a:r>
              <a:rPr lang="en-US" sz="2000" dirty="0" smtClean="0">
                <a:latin typeface="Arial" panose="020B0604020202020204" pitchFamily="34" charset="0"/>
                <a:cs typeface="Arial" panose="020B0604020202020204" pitchFamily="34" charset="0"/>
              </a:rPr>
              <a:t>dynamics </a:t>
            </a:r>
            <a:r>
              <a:rPr lang="en-US" sz="2000" dirty="0">
                <a:latin typeface="Arial" panose="020B0604020202020204" pitchFamily="34" charset="0"/>
                <a:cs typeface="Arial" panose="020B0604020202020204" pitchFamily="34" charset="0"/>
              </a:rPr>
              <a:t>because </a:t>
            </a:r>
            <a:r>
              <a:rPr lang="en-US" sz="2000" dirty="0" smtClean="0">
                <a:latin typeface="Arial" panose="020B0604020202020204" pitchFamily="34" charset="0"/>
                <a:cs typeface="Arial" panose="020B0604020202020204" pitchFamily="34" charset="0"/>
              </a:rPr>
              <a:t>simulations </a:t>
            </a:r>
            <a:r>
              <a:rPr lang="en-US" sz="2000" dirty="0">
                <a:latin typeface="Arial" panose="020B0604020202020204" pitchFamily="34" charset="0"/>
                <a:cs typeface="Arial" panose="020B0604020202020204" pitchFamily="34" charset="0"/>
              </a:rPr>
              <a:t>compute only local behavior </a:t>
            </a:r>
            <a:r>
              <a:rPr lang="en-US" sz="2000" dirty="0" smtClean="0">
                <a:latin typeface="Arial" panose="020B0604020202020204" pitchFamily="34" charset="0"/>
                <a:cs typeface="Arial" panose="020B0604020202020204" pitchFamily="34" charset="0"/>
              </a:rPr>
              <a:t>while </a:t>
            </a:r>
            <a:r>
              <a:rPr lang="en-US" sz="2000" dirty="0">
                <a:latin typeface="Arial" panose="020B0604020202020204" pitchFamily="34" charset="0"/>
                <a:cs typeface="Arial" panose="020B0604020202020204" pitchFamily="34" charset="0"/>
              </a:rPr>
              <a:t>continuity of current is </a:t>
            </a:r>
            <a:r>
              <a:rPr lang="en-US" sz="2000" dirty="0" smtClean="0">
                <a:latin typeface="Arial" panose="020B0604020202020204" pitchFamily="34" charset="0"/>
                <a:cs typeface="Arial" panose="020B0604020202020204" pitchFamily="34" charset="0"/>
              </a:rPr>
              <a:t>global, involving </a:t>
            </a:r>
            <a:r>
              <a:rPr lang="en-US" sz="2000" dirty="0">
                <a:latin typeface="Arial" panose="020B0604020202020204" pitchFamily="34" charset="0"/>
                <a:cs typeface="Arial" panose="020B0604020202020204" pitchFamily="34" charset="0"/>
              </a:rPr>
              <a:t>current flow far from the atoms that control the local </a:t>
            </a:r>
            <a:r>
              <a:rPr lang="en-US" sz="2000" dirty="0" smtClean="0">
                <a:latin typeface="Arial" panose="020B0604020202020204" pitchFamily="34" charset="0"/>
                <a:cs typeface="Arial" panose="020B0604020202020204" pitchFamily="34" charset="0"/>
              </a:rPr>
              <a:t>behavior.</a:t>
            </a:r>
            <a:endParaRPr lang="en-US" sz="2000" dirty="0"/>
          </a:p>
        </p:txBody>
      </p:sp>
      <p:sp>
        <p:nvSpPr>
          <p:cNvPr id="5" name="TextBox 4"/>
          <p:cNvSpPr txBox="1"/>
          <p:nvPr/>
        </p:nvSpPr>
        <p:spPr>
          <a:xfrm>
            <a:off x="429261" y="8915305"/>
            <a:ext cx="11430000" cy="4293483"/>
          </a:xfrm>
          <a:prstGeom prst="rect">
            <a:avLst/>
          </a:prstGeom>
          <a:noFill/>
        </p:spPr>
        <p:txBody>
          <a:bodyPr wrap="square" rtlCol="0">
            <a:spAutoFit/>
          </a:bodyPr>
          <a:lstStyle/>
          <a:p>
            <a:pPr algn="ctr"/>
            <a:r>
              <a:rPr lang="en-US" b="1" dirty="0" smtClean="0">
                <a:solidFill>
                  <a:schemeClr val="tx2"/>
                </a:solidFill>
              </a:rPr>
              <a:t>Our Modeling Approach</a:t>
            </a:r>
          </a:p>
          <a:p>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hybrid approach is </a:t>
            </a:r>
            <a:r>
              <a:rPr lang="en-US" sz="2000" dirty="0" smtClean="0">
                <a:latin typeface="Arial" panose="020B0604020202020204" pitchFamily="34" charset="0"/>
                <a:cs typeface="Arial" panose="020B0604020202020204" pitchFamily="34" charset="0"/>
              </a:rPr>
              <a:t>needed, starting </a:t>
            </a:r>
            <a:r>
              <a:rPr lang="en-US" sz="2000" dirty="0">
                <a:latin typeface="Arial" panose="020B0604020202020204" pitchFamily="34" charset="0"/>
                <a:cs typeface="Arial" panose="020B0604020202020204" pitchFamily="34" charset="0"/>
              </a:rPr>
              <a:t>with the essential knowledge of structure, but computing only those parts of the structure used by biology to sense voltage. </a:t>
            </a:r>
            <a:r>
              <a:rPr lang="en-US" sz="2000" dirty="0" smtClean="0">
                <a:latin typeface="Arial" panose="020B0604020202020204" pitchFamily="34" charset="0"/>
                <a:cs typeface="Arial" panose="020B0604020202020204" pitchFamily="34" charset="0"/>
              </a:rPr>
              <a:t>In </a:t>
            </a:r>
            <a:r>
              <a:rPr lang="en-US" sz="2000" dirty="0">
                <a:latin typeface="Arial" panose="020B0604020202020204" pitchFamily="34" charset="0"/>
                <a:cs typeface="Arial" panose="020B0604020202020204" pitchFamily="34" charset="0"/>
              </a:rPr>
              <a:t>close packed (‘condensed’) systems like the voltage sensor, or ionic </a:t>
            </a:r>
            <a:r>
              <a:rPr lang="en-US" sz="2000" dirty="0" smtClean="0">
                <a:latin typeface="Arial" panose="020B0604020202020204" pitchFamily="34" charset="0"/>
                <a:cs typeface="Arial" panose="020B0604020202020204" pitchFamily="34" charset="0"/>
              </a:rPr>
              <a:t>solutions, </a:t>
            </a:r>
            <a:r>
              <a:rPr lang="en-US" sz="2000" dirty="0">
                <a:latin typeface="Arial" panose="020B06040202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everything interacts with everything else</a:t>
            </a:r>
            <a:r>
              <a:rPr lang="en-US" sz="2000" dirty="0">
                <a:latin typeface="Arial" panose="020B0604020202020204" pitchFamily="34" charset="0"/>
                <a:cs typeface="Arial" panose="020B0604020202020204" pitchFamily="34" charset="0"/>
              </a:rPr>
              <a:t>’ because electric fields are long ranged as well as </a:t>
            </a:r>
            <a:r>
              <a:rPr lang="en-US" sz="2000" dirty="0" smtClean="0">
                <a:latin typeface="Arial" panose="020B0604020202020204" pitchFamily="34" charset="0"/>
                <a:cs typeface="Arial" panose="020B0604020202020204" pitchFamily="34" charset="0"/>
              </a:rPr>
              <a:t>strong. </a:t>
            </a:r>
            <a:r>
              <a:rPr lang="en-US" sz="2000" dirty="0">
                <a:latin typeface="Arial" panose="020B0604020202020204" pitchFamily="34" charset="0"/>
                <a:cs typeface="Arial" panose="020B0604020202020204" pitchFamily="34" charset="0"/>
              </a:rPr>
              <a:t>In ionic solutions, ion channels, even in enzyme active sites, steric interactions are also of great importance that prevent the overfilling of space. </a:t>
            </a:r>
            <a:r>
              <a:rPr lang="en-US" sz="2000" dirty="0" smtClean="0">
                <a:latin typeface="Arial" panose="020B0604020202020204" pitchFamily="34" charset="0"/>
                <a:cs typeface="Arial" panose="020B0604020202020204" pitchFamily="34" charset="0"/>
              </a:rPr>
              <a:t>Closely </a:t>
            </a:r>
            <a:r>
              <a:rPr lang="en-US" sz="2000" dirty="0">
                <a:latin typeface="Arial" panose="020B0604020202020204" pitchFamily="34" charset="0"/>
                <a:cs typeface="Arial" panose="020B0604020202020204" pitchFamily="34" charset="0"/>
              </a:rPr>
              <a:t>packed charged systems are best handled mathematically by </a:t>
            </a:r>
            <a:r>
              <a:rPr lang="en-US" sz="2000" dirty="0" err="1">
                <a:latin typeface="Arial" panose="020B0604020202020204" pitchFamily="34" charset="0"/>
                <a:cs typeface="Arial" panose="020B0604020202020204" pitchFamily="34" charset="0"/>
              </a:rPr>
              <a:t>variational</a:t>
            </a:r>
            <a:r>
              <a:rPr lang="en-US" sz="2000" dirty="0">
                <a:latin typeface="Arial" panose="020B0604020202020204" pitchFamily="34" charset="0"/>
                <a:cs typeface="Arial" panose="020B0604020202020204" pitchFamily="34" charset="0"/>
              </a:rPr>
              <a:t> methods. </a:t>
            </a:r>
            <a:r>
              <a:rPr lang="en-US" sz="2000" dirty="0" err="1">
                <a:latin typeface="Arial" panose="020B0604020202020204" pitchFamily="34" charset="0"/>
                <a:cs typeface="Arial" panose="020B0604020202020204" pitchFamily="34" charset="0"/>
              </a:rPr>
              <a:t>V</a:t>
            </a:r>
            <a:r>
              <a:rPr lang="en-US" sz="2000" dirty="0" err="1" smtClean="0">
                <a:latin typeface="Arial" panose="020B0604020202020204" pitchFamily="34" charset="0"/>
                <a:cs typeface="Arial" panose="020B0604020202020204" pitchFamily="34" charset="0"/>
              </a:rPr>
              <a:t>ariational</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methods guarantee that all variables satisfy all equations (and boundary conditions) at all times and under all </a:t>
            </a:r>
            <a:r>
              <a:rPr lang="en-US" sz="2000" dirty="0" smtClean="0">
                <a:latin typeface="Arial" panose="020B0604020202020204" pitchFamily="34" charset="0"/>
                <a:cs typeface="Arial" panose="020B0604020202020204" pitchFamily="34" charset="0"/>
              </a:rPr>
              <a:t>conditions</a:t>
            </a: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	We </a:t>
            </a:r>
            <a:r>
              <a:rPr lang="en-US" sz="2000" dirty="0">
                <a:latin typeface="Arial" panose="020B0604020202020204" pitchFamily="34" charset="0"/>
                <a:cs typeface="Arial" panose="020B0604020202020204" pitchFamily="34" charset="0"/>
              </a:rPr>
              <a:t>have </a:t>
            </a:r>
            <a:r>
              <a:rPr lang="en-US" sz="2000" dirty="0" smtClean="0">
                <a:latin typeface="Arial" panose="020B0604020202020204" pitchFamily="34" charset="0"/>
                <a:cs typeface="Arial" panose="020B0604020202020204" pitchFamily="34" charset="0"/>
              </a:rPr>
              <a:t>then used </a:t>
            </a:r>
            <a:r>
              <a:rPr lang="en-US" sz="2000" dirty="0">
                <a:latin typeface="Arial" panose="020B0604020202020204" pitchFamily="34" charset="0"/>
                <a:cs typeface="Arial" panose="020B0604020202020204" pitchFamily="34" charset="0"/>
              </a:rPr>
              <a:t>the energy </a:t>
            </a:r>
            <a:r>
              <a:rPr lang="en-US" sz="2000" dirty="0" err="1">
                <a:latin typeface="Arial" panose="020B0604020202020204" pitchFamily="34" charset="0"/>
                <a:cs typeface="Arial" panose="020B0604020202020204" pitchFamily="34" charset="0"/>
              </a:rPr>
              <a:t>variational</a:t>
            </a:r>
            <a:r>
              <a:rPr lang="en-US" sz="2000" dirty="0">
                <a:latin typeface="Arial" panose="020B0604020202020204" pitchFamily="34" charset="0"/>
                <a:cs typeface="Arial" panose="020B0604020202020204" pitchFamily="34" charset="0"/>
              </a:rPr>
              <a:t> approach developed by Chun </a:t>
            </a:r>
            <a:r>
              <a:rPr lang="en-US" sz="2000" dirty="0" smtClean="0">
                <a:latin typeface="Arial" panose="020B0604020202020204" pitchFamily="34" charset="0"/>
                <a:cs typeface="Arial" panose="020B0604020202020204" pitchFamily="34" charset="0"/>
              </a:rPr>
              <a:t>Liu (2,3),  </a:t>
            </a:r>
            <a:r>
              <a:rPr lang="en-US" sz="2000" dirty="0">
                <a:latin typeface="Arial" panose="020B0604020202020204" pitchFamily="34" charset="0"/>
                <a:cs typeface="Arial" panose="020B0604020202020204" pitchFamily="34" charset="0"/>
              </a:rPr>
              <a:t>to derive a consistent model of gating charge movement, based on the </a:t>
            </a:r>
            <a:r>
              <a:rPr lang="en-US" sz="2000" dirty="0" smtClean="0">
                <a:latin typeface="Arial" panose="020B0604020202020204" pitchFamily="34" charset="0"/>
                <a:cs typeface="Arial" panose="020B0604020202020204" pitchFamily="34" charset="0"/>
              </a:rPr>
              <a:t>basic features of the </a:t>
            </a:r>
            <a:r>
              <a:rPr lang="en-US" sz="2000" dirty="0" smtClean="0">
                <a:latin typeface="Arial" panose="020B0604020202020204" pitchFamily="34" charset="0"/>
                <a:cs typeface="Arial" panose="020B0604020202020204" pitchFamily="34" charset="0"/>
              </a:rPr>
              <a:t>structure of </a:t>
            </a:r>
            <a:r>
              <a:rPr lang="en-US" sz="2000" dirty="0">
                <a:latin typeface="Arial" panose="020B0604020202020204" pitchFamily="34" charset="0"/>
                <a:cs typeface="Arial" panose="020B0604020202020204" pitchFamily="34" charset="0"/>
              </a:rPr>
              <a:t>crystallized channels and voltage sensors</a:t>
            </a:r>
            <a:r>
              <a:rPr lang="en-US" sz="2000" dirty="0" smtClean="0">
                <a:latin typeface="Arial" panose="020B0604020202020204" pitchFamily="34" charset="0"/>
                <a:cs typeface="Arial" panose="020B0604020202020204" pitchFamily="34" charset="0"/>
              </a:rPr>
              <a:t>. The schematic of the model is shown below.</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grpSp>
        <p:nvGrpSpPr>
          <p:cNvPr id="10" name="Group 9"/>
          <p:cNvGrpSpPr/>
          <p:nvPr/>
        </p:nvGrpSpPr>
        <p:grpSpPr>
          <a:xfrm>
            <a:off x="1481328" y="12877800"/>
            <a:ext cx="6882130" cy="4267295"/>
            <a:chOff x="1481328" y="12877800"/>
            <a:chExt cx="6882130" cy="4267295"/>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1328" y="12877800"/>
              <a:ext cx="6882130" cy="4267295"/>
            </a:xfrm>
            <a:prstGeom prst="rect">
              <a:avLst/>
            </a:prstGeom>
          </p:spPr>
        </p:pic>
        <p:sp>
          <p:nvSpPr>
            <p:cNvPr id="3" name="TextBox 2"/>
            <p:cNvSpPr txBox="1"/>
            <p:nvPr/>
          </p:nvSpPr>
          <p:spPr>
            <a:xfrm>
              <a:off x="4773168" y="15087600"/>
              <a:ext cx="1392561" cy="400110"/>
            </a:xfrm>
            <a:prstGeom prst="rect">
              <a:avLst/>
            </a:prstGeom>
            <a:noFill/>
          </p:spPr>
          <p:txBody>
            <a:bodyPr wrap="none" rtlCol="0">
              <a:spAutoFit/>
            </a:bodyPr>
            <a:lstStyle/>
            <a:p>
              <a:r>
                <a:rPr lang="en-US" sz="2000" dirty="0" smtClean="0">
                  <a:solidFill>
                    <a:srgbClr val="FFFF00"/>
                  </a:solidFill>
                </a:rPr>
                <a:t>S4 segment</a:t>
              </a:r>
              <a:endParaRPr lang="en-US" sz="2000" dirty="0">
                <a:solidFill>
                  <a:srgbClr val="FFFF00"/>
                </a:solidFill>
              </a:endParaRPr>
            </a:p>
          </p:txBody>
        </p:sp>
        <p:sp>
          <p:nvSpPr>
            <p:cNvPr id="7" name="TextBox 6"/>
            <p:cNvSpPr txBox="1"/>
            <p:nvPr/>
          </p:nvSpPr>
          <p:spPr>
            <a:xfrm>
              <a:off x="4689812" y="16071607"/>
              <a:ext cx="936475" cy="369332"/>
            </a:xfrm>
            <a:prstGeom prst="rect">
              <a:avLst/>
            </a:prstGeom>
            <a:noFill/>
          </p:spPr>
          <p:txBody>
            <a:bodyPr wrap="none" rtlCol="0">
              <a:spAutoFit/>
            </a:bodyPr>
            <a:lstStyle/>
            <a:p>
              <a:r>
                <a:rPr lang="en-US" sz="1800" dirty="0" smtClean="0"/>
                <a:t>V clamp</a:t>
              </a:r>
              <a:endParaRPr lang="en-US" sz="1800" dirty="0"/>
            </a:p>
          </p:txBody>
        </p:sp>
        <p:sp>
          <p:nvSpPr>
            <p:cNvPr id="8" name="TextBox 7"/>
            <p:cNvSpPr txBox="1"/>
            <p:nvPr/>
          </p:nvSpPr>
          <p:spPr>
            <a:xfrm>
              <a:off x="6492240" y="16114720"/>
              <a:ext cx="1606209" cy="369332"/>
            </a:xfrm>
            <a:prstGeom prst="rect">
              <a:avLst/>
            </a:prstGeom>
            <a:noFill/>
          </p:spPr>
          <p:txBody>
            <a:bodyPr wrap="none" rtlCol="0">
              <a:spAutoFit/>
            </a:bodyPr>
            <a:lstStyle/>
            <a:p>
              <a:r>
                <a:rPr lang="en-US" sz="1800" dirty="0" smtClean="0"/>
                <a:t>I measurement</a:t>
              </a:r>
              <a:endParaRPr lang="en-US" sz="1800" dirty="0"/>
            </a:p>
          </p:txBody>
        </p:sp>
      </p:grpSp>
      <p:sp>
        <p:nvSpPr>
          <p:cNvPr id="9" name="TextBox 8"/>
          <p:cNvSpPr txBox="1"/>
          <p:nvPr/>
        </p:nvSpPr>
        <p:spPr>
          <a:xfrm>
            <a:off x="8577072" y="14026896"/>
            <a:ext cx="2852928" cy="1631216"/>
          </a:xfrm>
          <a:prstGeom prst="rect">
            <a:avLst/>
          </a:prstGeom>
          <a:noFill/>
        </p:spPr>
        <p:txBody>
          <a:bodyPr wrap="square" rtlCol="0">
            <a:spAutoFit/>
          </a:bodyPr>
          <a:lstStyle/>
          <a:p>
            <a:r>
              <a:rPr lang="en-US" sz="2000" b="1" dirty="0" smtClean="0">
                <a:solidFill>
                  <a:schemeClr val="tx2"/>
                </a:solidFill>
              </a:rPr>
              <a:t>Figure 1. </a:t>
            </a:r>
            <a:r>
              <a:rPr lang="en-US" sz="2000" dirty="0" smtClean="0"/>
              <a:t>Geometric configuration of the model including the attachments of </a:t>
            </a:r>
            <a:r>
              <a:rPr lang="en-US" sz="2000" dirty="0" err="1" smtClean="0"/>
              <a:t>arginines</a:t>
            </a:r>
            <a:r>
              <a:rPr lang="en-US" sz="2000" dirty="0" smtClean="0"/>
              <a:t> to the S4 segment</a:t>
            </a:r>
            <a:endParaRPr lang="en-US" sz="2000" dirty="0"/>
          </a:p>
        </p:txBody>
      </p:sp>
    </p:spTree>
    <p:extLst>
      <p:ext uri="{BB962C8B-B14F-4D97-AF65-F5344CB8AC3E}">
        <p14:creationId xmlns:p14="http://schemas.microsoft.com/office/powerpoint/2010/main" val="2825257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79400" y="5638800"/>
                <a:ext cx="11220451" cy="4116512"/>
              </a:xfrm>
              <a:prstGeom prst="rect">
                <a:avLst/>
              </a:prstGeom>
              <a:noFill/>
            </p:spPr>
            <p:txBody>
              <a:bodyPr wrap="square" rtlCol="0">
                <a:spAutoFit/>
              </a:bodyPr>
              <a:lstStyle/>
              <a:p>
                <a:r>
                  <a:rPr lang="en-US" sz="2400" dirty="0" smtClean="0"/>
                  <a:t>The reduced 1D dimensionless PNP-steric equations are expressed as below. The first one is Poisson equation:</a:t>
                </a:r>
              </a:p>
              <a:p>
                <a14:m>
                  <m:oMath xmlns:m="http://schemas.openxmlformats.org/officeDocument/2006/math">
                    <m:r>
                      <a:rPr lang="en-US" sz="2400" i="1">
                        <a:latin typeface="Cambria Math"/>
                      </a:rPr>
                      <m:t>−</m:t>
                    </m:r>
                    <m:f>
                      <m:fPr>
                        <m:ctrlPr>
                          <a:rPr lang="en-US" sz="2400" i="1">
                            <a:latin typeface="Cambria Math"/>
                          </a:rPr>
                        </m:ctrlPr>
                      </m:fPr>
                      <m:num>
                        <m:r>
                          <a:rPr lang="en-US" sz="2400" i="1">
                            <a:latin typeface="Cambria Math"/>
                          </a:rPr>
                          <m:t>1</m:t>
                        </m:r>
                      </m:num>
                      <m:den>
                        <m:r>
                          <a:rPr lang="en-US" sz="2400" i="1">
                            <a:latin typeface="Cambria Math"/>
                          </a:rPr>
                          <m:t>𝐴</m:t>
                        </m:r>
                      </m:den>
                    </m:f>
                    <m:f>
                      <m:fPr>
                        <m:ctrlPr>
                          <a:rPr lang="en-US" sz="2400" i="1">
                            <a:latin typeface="Cambria Math"/>
                          </a:rPr>
                        </m:ctrlPr>
                      </m:fPr>
                      <m:num>
                        <m:r>
                          <a:rPr lang="en-US" sz="2400" i="1">
                            <a:latin typeface="Cambria Math"/>
                          </a:rPr>
                          <m:t>𝑑</m:t>
                        </m:r>
                      </m:num>
                      <m:den>
                        <m:r>
                          <a:rPr lang="en-US" sz="2400" i="1">
                            <a:latin typeface="Cambria Math"/>
                          </a:rPr>
                          <m:t>𝑑𝑧</m:t>
                        </m:r>
                      </m:den>
                    </m:f>
                    <m:d>
                      <m:dPr>
                        <m:ctrlPr>
                          <a:rPr lang="en-US" sz="2400" i="1">
                            <a:latin typeface="Cambria Math"/>
                          </a:rPr>
                        </m:ctrlPr>
                      </m:dPr>
                      <m:e>
                        <m:r>
                          <m:rPr>
                            <m:sty m:val="p"/>
                          </m:rPr>
                          <a:rPr lang="en-US" sz="2400">
                            <a:latin typeface="Cambria Math"/>
                          </a:rPr>
                          <m:t>Γ</m:t>
                        </m:r>
                        <m:r>
                          <a:rPr lang="en-US" sz="2400" i="1">
                            <a:latin typeface="Cambria Math"/>
                          </a:rPr>
                          <m:t>𝐴</m:t>
                        </m:r>
                        <m:f>
                          <m:fPr>
                            <m:ctrlPr>
                              <a:rPr lang="en-US" sz="2400" i="1">
                                <a:latin typeface="Cambria Math"/>
                              </a:rPr>
                            </m:ctrlPr>
                          </m:fPr>
                          <m:num>
                            <m:r>
                              <a:rPr lang="en-US" sz="2400" i="1">
                                <a:latin typeface="Cambria Math"/>
                              </a:rPr>
                              <m:t>𝑑</m:t>
                            </m:r>
                            <m:r>
                              <a:rPr lang="en-US" sz="2400" i="1">
                                <a:latin typeface="Cambria Math"/>
                              </a:rPr>
                              <m:t>𝜙</m:t>
                            </m:r>
                          </m:num>
                          <m:den>
                            <m:r>
                              <a:rPr lang="en-US" sz="2400" i="1">
                                <a:latin typeface="Cambria Math"/>
                              </a:rPr>
                              <m:t>𝑑𝑧</m:t>
                            </m:r>
                          </m:den>
                        </m:f>
                      </m:e>
                    </m:d>
                    <m:r>
                      <a:rPr lang="en-US" sz="2400" i="1">
                        <a:latin typeface="Cambria Math"/>
                      </a:rPr>
                      <m:t>=</m:t>
                    </m:r>
                    <m:nary>
                      <m:naryPr>
                        <m:chr m:val="∑"/>
                        <m:limLoc m:val="undOvr"/>
                        <m:ctrlPr>
                          <a:rPr lang="en-US" sz="2400" i="1">
                            <a:latin typeface="Cambria Math"/>
                          </a:rPr>
                        </m:ctrlPr>
                      </m:naryPr>
                      <m:sub>
                        <m:r>
                          <a:rPr lang="en-US" sz="2400" i="1">
                            <a:latin typeface="Cambria Math"/>
                          </a:rPr>
                          <m:t>𝑖</m:t>
                        </m:r>
                        <m:r>
                          <a:rPr lang="en-US" sz="2400" i="1">
                            <a:latin typeface="Cambria Math"/>
                          </a:rPr>
                          <m:t>=1</m:t>
                        </m:r>
                      </m:sub>
                      <m:sup>
                        <m:r>
                          <a:rPr lang="en-US" sz="2400" i="1">
                            <a:latin typeface="Cambria Math"/>
                          </a:rPr>
                          <m:t>𝑁</m:t>
                        </m:r>
                      </m:sup>
                      <m:e>
                        <m:sSub>
                          <m:sSubPr>
                            <m:ctrlPr>
                              <a:rPr lang="en-US" sz="2400" i="1">
                                <a:latin typeface="Cambria Math"/>
                              </a:rPr>
                            </m:ctrlPr>
                          </m:sSubPr>
                          <m:e>
                            <m:r>
                              <a:rPr lang="en-US" sz="2400" i="1">
                                <a:latin typeface="Cambria Math"/>
                              </a:rPr>
                              <m:t>𝑧</m:t>
                            </m:r>
                          </m:e>
                          <m:sub>
                            <m:r>
                              <a:rPr lang="en-US" sz="2400" i="1">
                                <a:latin typeface="Cambria Math"/>
                              </a:rPr>
                              <m:t>𝑖</m:t>
                            </m:r>
                          </m:sub>
                        </m:sSub>
                        <m:sSub>
                          <m:sSubPr>
                            <m:ctrlPr>
                              <a:rPr lang="en-US" sz="2400" i="1">
                                <a:latin typeface="Cambria Math"/>
                              </a:rPr>
                            </m:ctrlPr>
                          </m:sSubPr>
                          <m:e>
                            <m:r>
                              <a:rPr lang="en-US" sz="2400" i="1">
                                <a:latin typeface="Cambria Math"/>
                              </a:rPr>
                              <m:t>𝑐</m:t>
                            </m:r>
                          </m:e>
                          <m:sub>
                            <m:r>
                              <a:rPr lang="en-US" sz="2400" i="1">
                                <a:latin typeface="Cambria Math"/>
                              </a:rPr>
                              <m:t>𝑖</m:t>
                            </m:r>
                          </m:sub>
                        </m:sSub>
                      </m:e>
                    </m:nary>
                    <m:r>
                      <a:rPr lang="en-US" sz="2400" i="1">
                        <a:latin typeface="Cambria Math"/>
                      </a:rPr>
                      <m:t>,          </m:t>
                    </m:r>
                    <m:r>
                      <a:rPr lang="en-US" sz="2400" i="1">
                        <a:latin typeface="Cambria Math"/>
                      </a:rPr>
                      <m:t>𝑖</m:t>
                    </m:r>
                    <m:r>
                      <a:rPr lang="en-US" sz="2400" i="1">
                        <a:latin typeface="Cambria Math"/>
                      </a:rPr>
                      <m:t>=</m:t>
                    </m:r>
                    <m:r>
                      <m:rPr>
                        <m:nor/>
                      </m:rPr>
                      <a:rPr lang="en-US" sz="2400"/>
                      <m:t>arginines</m:t>
                    </m:r>
                    <m:r>
                      <m:rPr>
                        <m:nor/>
                      </m:rPr>
                      <a:rPr lang="en-US" sz="2400"/>
                      <m:t>., </m:t>
                    </m:r>
                    <m:r>
                      <m:rPr>
                        <m:nor/>
                      </m:rPr>
                      <a:rPr lang="en-US" sz="2400"/>
                      <m:t>Na</m:t>
                    </m:r>
                    <m:r>
                      <m:rPr>
                        <m:nor/>
                      </m:rPr>
                      <a:rPr lang="en-US" sz="2400"/>
                      <m:t>, </m:t>
                    </m:r>
                    <m:r>
                      <m:rPr>
                        <m:nor/>
                      </m:rPr>
                      <a:rPr lang="en-US" sz="2400"/>
                      <m:t>Cl</m:t>
                    </m:r>
                    <m:r>
                      <m:rPr>
                        <m:nor/>
                      </m:rPr>
                      <a:rPr lang="en-US" sz="2400"/>
                      <m:t>,</m:t>
                    </m:r>
                  </m:oMath>
                </a14:m>
                <a:r>
                  <a:rPr lang="en-US" sz="2400" dirty="0"/>
                  <a:t>                (1)</a:t>
                </a:r>
              </a:p>
              <a:p>
                <a:r>
                  <a:rPr lang="en-US" sz="2400" dirty="0"/>
                  <a:t>with </a:t>
                </a:r>
                <a14:m>
                  <m:oMath xmlns:m="http://schemas.openxmlformats.org/officeDocument/2006/math">
                    <m:r>
                      <m:rPr>
                        <m:sty m:val="p"/>
                      </m:rPr>
                      <a:rPr lang="en-US" sz="2400">
                        <a:latin typeface="Cambria Math"/>
                      </a:rPr>
                      <m:t>Γ</m:t>
                    </m:r>
                    <m:r>
                      <a:rPr lang="en-US" sz="2400" i="1">
                        <a:latin typeface="Cambria Math"/>
                      </a:rPr>
                      <m:t>=</m:t>
                    </m:r>
                    <m:f>
                      <m:fPr>
                        <m:ctrlPr>
                          <a:rPr lang="en-US" sz="2400" i="1">
                            <a:latin typeface="Cambria Math"/>
                          </a:rPr>
                        </m:ctrlPr>
                      </m:fPr>
                      <m:num>
                        <m:sSubSup>
                          <m:sSubSupPr>
                            <m:ctrlPr>
                              <a:rPr lang="en-US" sz="2400" i="1">
                                <a:latin typeface="Cambria Math"/>
                              </a:rPr>
                            </m:ctrlPr>
                          </m:sSubSupPr>
                          <m:e>
                            <m:r>
                              <a:rPr lang="en-US" sz="2400" i="1">
                                <a:latin typeface="Cambria Math"/>
                              </a:rPr>
                              <m:t>𝜆</m:t>
                            </m:r>
                          </m:e>
                          <m:sub>
                            <m:r>
                              <a:rPr lang="en-US" sz="2400" i="1">
                                <a:latin typeface="Cambria Math"/>
                              </a:rPr>
                              <m:t>𝐷</m:t>
                            </m:r>
                          </m:sub>
                          <m:sup>
                            <m:r>
                              <a:rPr lang="en-US" sz="2400" i="1">
                                <a:latin typeface="Cambria Math"/>
                              </a:rPr>
                              <m:t>2</m:t>
                            </m:r>
                          </m:sup>
                        </m:sSubSup>
                      </m:num>
                      <m:den>
                        <m:sSubSup>
                          <m:sSubSupPr>
                            <m:ctrlPr>
                              <a:rPr lang="en-US" sz="2400" i="1">
                                <a:latin typeface="Cambria Math"/>
                              </a:rPr>
                            </m:ctrlPr>
                          </m:sSubSupPr>
                          <m:e>
                            <m:r>
                              <a:rPr lang="en-US" sz="2400" b="0" i="1" smtClean="0">
                                <a:latin typeface="Cambria Math" panose="02040503050406030204" pitchFamily="18" charset="0"/>
                              </a:rPr>
                              <m:t>𝐿</m:t>
                            </m:r>
                          </m:e>
                          <m:sub>
                            <m:r>
                              <a:rPr lang="en-US" sz="2400" b="0" i="1" smtClean="0">
                                <a:latin typeface="Cambria Math" panose="02040503050406030204" pitchFamily="18" charset="0"/>
                              </a:rPr>
                              <m:t>𝑟𝑒𝑓</m:t>
                            </m:r>
                          </m:sub>
                          <m:sup>
                            <m:r>
                              <a:rPr lang="en-US" sz="2400" i="1">
                                <a:latin typeface="Cambria Math"/>
                              </a:rPr>
                              <m:t>2</m:t>
                            </m:r>
                          </m:sup>
                        </m:sSubSup>
                      </m:den>
                    </m:f>
                    <m:r>
                      <a:rPr lang="en-US" sz="2400" i="1">
                        <a:latin typeface="Cambria Math"/>
                      </a:rPr>
                      <m:t>, </m:t>
                    </m:r>
                    <m:r>
                      <m:rPr>
                        <m:nor/>
                      </m:rPr>
                      <a:rPr lang="en-US" sz="2400"/>
                      <m:t> </m:t>
                    </m:r>
                    <m:sSub>
                      <m:sSubPr>
                        <m:ctrlPr>
                          <a:rPr lang="en-US" sz="2400" i="1">
                            <a:latin typeface="Cambria Math"/>
                          </a:rPr>
                        </m:ctrlPr>
                      </m:sSubPr>
                      <m:e>
                        <m:r>
                          <a:rPr lang="en-US" sz="2400" i="1">
                            <a:latin typeface="Cambria Math"/>
                          </a:rPr>
                          <m:t>𝜆</m:t>
                        </m:r>
                      </m:e>
                      <m:sub>
                        <m:r>
                          <a:rPr lang="en-US" sz="2400" i="1">
                            <a:latin typeface="Cambria Math"/>
                          </a:rPr>
                          <m:t>𝐷</m:t>
                        </m:r>
                      </m:sub>
                    </m:sSub>
                    <m:r>
                      <a:rPr lang="en-US" sz="2400" i="1">
                        <a:latin typeface="Cambria Math"/>
                      </a:rPr>
                      <m:t>=</m:t>
                    </m:r>
                    <m:rad>
                      <m:radPr>
                        <m:degHide m:val="on"/>
                        <m:ctrlPr>
                          <a:rPr lang="en-US" sz="2400" i="1">
                            <a:latin typeface="Cambria Math"/>
                          </a:rPr>
                        </m:ctrlPr>
                      </m:radPr>
                      <m:deg/>
                      <m:e>
                        <m:f>
                          <m:fPr>
                            <m:ctrlPr>
                              <a:rPr lang="en-US" sz="2400" i="1">
                                <a:latin typeface="Cambria Math"/>
                              </a:rPr>
                            </m:ctrlPr>
                          </m:fPr>
                          <m:num>
                            <m:r>
                              <a:rPr lang="en-US" sz="2400" i="1">
                                <a:latin typeface="Cambria Math"/>
                              </a:rPr>
                              <m:t>𝜀</m:t>
                            </m:r>
                            <m:sSub>
                              <m:sSubPr>
                                <m:ctrlPr>
                                  <a:rPr lang="en-US" sz="2400" i="1">
                                    <a:latin typeface="Cambria Math"/>
                                  </a:rPr>
                                </m:ctrlPr>
                              </m:sSubPr>
                              <m:e>
                                <m:r>
                                  <a:rPr lang="en-US" sz="2400" i="1">
                                    <a:latin typeface="Cambria Math"/>
                                  </a:rPr>
                                  <m:t>𝑘</m:t>
                                </m:r>
                              </m:e>
                              <m:sub>
                                <m:r>
                                  <a:rPr lang="en-US" sz="2400" i="1">
                                    <a:latin typeface="Cambria Math"/>
                                  </a:rPr>
                                  <m:t>𝐵</m:t>
                                </m:r>
                              </m:sub>
                            </m:sSub>
                            <m:r>
                              <a:rPr lang="en-US" sz="2400" i="1">
                                <a:latin typeface="Cambria Math"/>
                              </a:rPr>
                              <m:t>𝑇</m:t>
                            </m:r>
                          </m:num>
                          <m:den>
                            <m:sSub>
                              <m:sSubPr>
                                <m:ctrlPr>
                                  <a:rPr lang="en-US" sz="2400" i="1">
                                    <a:latin typeface="Cambria Math"/>
                                  </a:rPr>
                                </m:ctrlPr>
                              </m:sSubPr>
                              <m:e>
                                <m:r>
                                  <a:rPr lang="en-US" sz="2400" i="1">
                                    <a:latin typeface="Cambria Math"/>
                                  </a:rPr>
                                  <m:t>𝑐</m:t>
                                </m:r>
                              </m:e>
                              <m:sub>
                                <m:r>
                                  <a:rPr lang="en-US" sz="2400" i="1">
                                    <a:latin typeface="Cambria Math"/>
                                  </a:rPr>
                                  <m:t>0</m:t>
                                </m:r>
                              </m:sub>
                            </m:sSub>
                            <m:sSup>
                              <m:sSupPr>
                                <m:ctrlPr>
                                  <a:rPr lang="en-US" sz="2400" i="1">
                                    <a:latin typeface="Cambria Math"/>
                                  </a:rPr>
                                </m:ctrlPr>
                              </m:sSupPr>
                              <m:e>
                                <m:r>
                                  <a:rPr lang="en-US" sz="2400" i="1">
                                    <a:latin typeface="Cambria Math"/>
                                  </a:rPr>
                                  <m:t>𝑒</m:t>
                                </m:r>
                              </m:e>
                              <m:sup>
                                <m:r>
                                  <a:rPr lang="en-US" sz="2400" i="1">
                                    <a:latin typeface="Cambria Math"/>
                                  </a:rPr>
                                  <m:t>2</m:t>
                                </m:r>
                              </m:sup>
                            </m:sSup>
                          </m:den>
                        </m:f>
                      </m:e>
                    </m:rad>
                  </m:oMath>
                </a14:m>
                <a:r>
                  <a:rPr lang="en-US" sz="2400" dirty="0"/>
                  <a:t> and </a:t>
                </a:r>
                <a:r>
                  <a:rPr lang="en-US" sz="2400" i="1" dirty="0"/>
                  <a:t>A</a:t>
                </a:r>
                <a:r>
                  <a:rPr lang="en-US" sz="2400" dirty="0"/>
                  <a:t>(</a:t>
                </a:r>
                <a:r>
                  <a:rPr lang="en-US" sz="2400" i="1" dirty="0"/>
                  <a:t>z</a:t>
                </a:r>
                <a:r>
                  <a:rPr lang="en-US" sz="2400" dirty="0"/>
                  <a:t>) being the cross-sectional area. To be specific,</a:t>
                </a:r>
              </a:p>
              <a:p>
                <a:pPr/>
                <a14:m>
                  <m:oMathPara xmlns:m="http://schemas.openxmlformats.org/officeDocument/2006/math">
                    <m:oMathParaPr>
                      <m:jc m:val="centerGroup"/>
                    </m:oMathParaPr>
                    <m:oMath xmlns:m="http://schemas.openxmlformats.org/officeDocument/2006/math">
                      <m:r>
                        <a:rPr lang="en-US" sz="2400" i="1">
                          <a:latin typeface="Cambria Math"/>
                        </a:rPr>
                        <m:t>𝐴</m:t>
                      </m:r>
                      <m:d>
                        <m:dPr>
                          <m:ctrlPr>
                            <a:rPr lang="en-US" sz="2400" i="1">
                              <a:latin typeface="Cambria Math"/>
                            </a:rPr>
                          </m:ctrlPr>
                        </m:dPr>
                        <m:e>
                          <m:r>
                            <a:rPr lang="en-US" sz="2400" i="1">
                              <a:latin typeface="Cambria Math"/>
                            </a:rPr>
                            <m:t>𝑧</m:t>
                          </m:r>
                        </m:e>
                      </m:d>
                      <m:r>
                        <a:rPr lang="en-US" sz="2400" i="1">
                          <a:latin typeface="Cambria Math"/>
                        </a:rPr>
                        <m:t>=</m:t>
                      </m:r>
                      <m:r>
                        <a:rPr lang="en-US" sz="2400" i="1">
                          <a:latin typeface="Cambria Math"/>
                        </a:rPr>
                        <m:t>𝜋</m:t>
                      </m:r>
                      <m:sSubSup>
                        <m:sSubSupPr>
                          <m:ctrlPr>
                            <a:rPr lang="en-US" sz="2400" i="1">
                              <a:latin typeface="Cambria Math"/>
                            </a:rPr>
                          </m:ctrlPr>
                        </m:sSubSupPr>
                        <m:e>
                          <m:r>
                            <a:rPr lang="en-US" sz="2400" i="1">
                              <a:latin typeface="Cambria Math"/>
                            </a:rPr>
                            <m:t>𝑟</m:t>
                          </m:r>
                        </m:e>
                        <m:sub>
                          <m:r>
                            <a:rPr lang="en-US" sz="2400" i="1">
                              <a:latin typeface="Cambria Math"/>
                            </a:rPr>
                            <m:t>𝑎</m:t>
                          </m:r>
                        </m:sub>
                        <m:sup>
                          <m:r>
                            <a:rPr lang="en-US" sz="2400" i="1">
                              <a:latin typeface="Cambria Math"/>
                            </a:rPr>
                            <m:t>2</m:t>
                          </m:r>
                        </m:sup>
                      </m:sSubSup>
                      <m:r>
                        <a:rPr lang="en-US" sz="2400" i="1">
                          <a:latin typeface="Cambria Math"/>
                        </a:rPr>
                        <m:t>, </m:t>
                      </m:r>
                      <m:r>
                        <m:rPr>
                          <m:nor/>
                        </m:rPr>
                        <a:rPr lang="en-US" sz="2400"/>
                        <m:t> </m:t>
                      </m:r>
                      <m:r>
                        <a:rPr lang="en-US" sz="2400" i="1">
                          <a:latin typeface="Cambria Math"/>
                        </a:rPr>
                        <m:t>𝑧</m:t>
                      </m:r>
                      <m:r>
                        <a:rPr lang="en-US" sz="2400" i="1">
                          <a:latin typeface="Cambria Math"/>
                        </a:rPr>
                        <m:t>∈</m:t>
                      </m:r>
                      <m:sSub>
                        <m:sSubPr>
                          <m:ctrlPr>
                            <a:rPr lang="en-US" sz="2400" i="1">
                              <a:latin typeface="Cambria Math"/>
                            </a:rPr>
                          </m:ctrlPr>
                        </m:sSubPr>
                        <m:e>
                          <m:r>
                            <m:rPr>
                              <m:sty m:val="p"/>
                            </m:rPr>
                            <a:rPr lang="en-US" sz="2400">
                              <a:latin typeface="Cambria Math"/>
                            </a:rPr>
                            <m:t>Ω</m:t>
                          </m:r>
                        </m:e>
                        <m:sub>
                          <m:r>
                            <a:rPr lang="en-US" sz="2400" i="1">
                              <a:latin typeface="Cambria Math"/>
                            </a:rPr>
                            <m:t>𝑎</m:t>
                          </m:r>
                        </m:sub>
                      </m:sSub>
                      <m:r>
                        <a:rPr lang="en-US" sz="2400" i="1">
                          <a:latin typeface="Cambria Math"/>
                        </a:rPr>
                        <m:t>;  </m:t>
                      </m:r>
                      <m:r>
                        <a:rPr lang="en-US" sz="2400" i="1">
                          <a:latin typeface="Cambria Math"/>
                        </a:rPr>
                        <m:t>𝐴</m:t>
                      </m:r>
                      <m:d>
                        <m:dPr>
                          <m:ctrlPr>
                            <a:rPr lang="en-US" sz="2400" i="1">
                              <a:latin typeface="Cambria Math"/>
                            </a:rPr>
                          </m:ctrlPr>
                        </m:dPr>
                        <m:e>
                          <m:r>
                            <a:rPr lang="en-US" sz="2400" i="1">
                              <a:latin typeface="Cambria Math"/>
                            </a:rPr>
                            <m:t>𝑧</m:t>
                          </m:r>
                        </m:e>
                      </m:d>
                      <m:r>
                        <a:rPr lang="en-US" sz="2400" i="1">
                          <a:latin typeface="Cambria Math"/>
                        </a:rPr>
                        <m:t>=</m:t>
                      </m:r>
                      <m:r>
                        <a:rPr lang="en-US" sz="2400" i="1">
                          <a:latin typeface="Cambria Math"/>
                        </a:rPr>
                        <m:t>𝜋</m:t>
                      </m:r>
                      <m:sSubSup>
                        <m:sSubSupPr>
                          <m:ctrlPr>
                            <a:rPr lang="en-US" sz="2400" i="1">
                              <a:latin typeface="Cambria Math"/>
                            </a:rPr>
                          </m:ctrlPr>
                        </m:sSubSupPr>
                        <m:e>
                          <m:r>
                            <a:rPr lang="en-US" sz="2400" i="1">
                              <a:latin typeface="Cambria Math"/>
                            </a:rPr>
                            <m:t>𝑟</m:t>
                          </m:r>
                        </m:e>
                        <m:sub>
                          <m:r>
                            <a:rPr lang="en-US" sz="2400" i="1">
                              <a:latin typeface="Cambria Math"/>
                            </a:rPr>
                            <m:t>𝑅</m:t>
                          </m:r>
                        </m:sub>
                        <m:sup>
                          <m:r>
                            <a:rPr lang="en-US" sz="2400" i="1">
                              <a:latin typeface="Cambria Math"/>
                            </a:rPr>
                            <m:t>2</m:t>
                          </m:r>
                        </m:sup>
                      </m:sSubSup>
                      <m:r>
                        <a:rPr lang="en-US" sz="2400" i="1">
                          <a:latin typeface="Cambria Math"/>
                        </a:rPr>
                        <m:t>, </m:t>
                      </m:r>
                      <m:r>
                        <m:rPr>
                          <m:nor/>
                        </m:rPr>
                        <a:rPr lang="en-US" sz="2400"/>
                        <m:t> </m:t>
                      </m:r>
                      <m:r>
                        <a:rPr lang="en-US" sz="2400" i="1">
                          <a:latin typeface="Cambria Math"/>
                        </a:rPr>
                        <m:t>𝑧</m:t>
                      </m:r>
                      <m:r>
                        <a:rPr lang="en-US" sz="2400" i="1">
                          <a:latin typeface="Cambria Math"/>
                        </a:rPr>
                        <m:t>∈</m:t>
                      </m:r>
                      <m:sSub>
                        <m:sSubPr>
                          <m:ctrlPr>
                            <a:rPr lang="en-US" sz="2400" i="1">
                              <a:latin typeface="Cambria Math"/>
                            </a:rPr>
                          </m:ctrlPr>
                        </m:sSubPr>
                        <m:e>
                          <m:r>
                            <m:rPr>
                              <m:sty m:val="p"/>
                            </m:rPr>
                            <a:rPr lang="en-US" sz="2400">
                              <a:latin typeface="Cambria Math"/>
                            </a:rPr>
                            <m:t>Ω</m:t>
                          </m:r>
                        </m:e>
                        <m:sub>
                          <m:r>
                            <a:rPr lang="en-US" sz="2400" i="1">
                              <a:latin typeface="Cambria Math"/>
                            </a:rPr>
                            <m:t>𝑅</m:t>
                          </m:r>
                        </m:sub>
                      </m:sSub>
                      <m:r>
                        <a:rPr lang="en-US" sz="2400" i="1">
                          <a:latin typeface="Cambria Math"/>
                        </a:rPr>
                        <m:t>.</m:t>
                      </m:r>
                    </m:oMath>
                  </m:oMathPara>
                </a14:m>
                <a:endParaRPr lang="en-US" sz="2400" dirty="0"/>
              </a:p>
              <a:p>
                <a14:m>
                  <m:oMath xmlns:m="http://schemas.openxmlformats.org/officeDocument/2006/math">
                    <m:sSubSup>
                      <m:sSubSupPr>
                        <m:ctrlPr>
                          <a:rPr lang="en-US" altLang="zh-TW" sz="2400" i="1">
                            <a:latin typeface="Cambria Math"/>
                          </a:rPr>
                        </m:ctrlPr>
                      </m:sSubSupPr>
                      <m:e>
                        <m:r>
                          <a:rPr lang="en-US" altLang="zh-TW" sz="2400" i="1">
                            <a:latin typeface="Cambria Math" panose="02040503050406030204" pitchFamily="18" charset="0"/>
                          </a:rPr>
                          <m:t>𝐿</m:t>
                        </m:r>
                      </m:e>
                      <m:sub>
                        <m:r>
                          <a:rPr lang="en-US" altLang="zh-TW" sz="2400" i="1">
                            <a:latin typeface="Cambria Math" panose="02040503050406030204" pitchFamily="18" charset="0"/>
                          </a:rPr>
                          <m:t>𝑟𝑒𝑓</m:t>
                        </m:r>
                      </m:sub>
                      <m:sup/>
                    </m:sSubSup>
                  </m:oMath>
                </a14:m>
                <a:r>
                  <a:rPr lang="en-US" sz="2400" dirty="0" smtClean="0"/>
                  <a:t>=1nm is the characteristic length here. </a:t>
                </a:r>
                <a14:m>
                  <m:oMath xmlns:m="http://schemas.openxmlformats.org/officeDocument/2006/math">
                    <m:sSubSup>
                      <m:sSubSupPr>
                        <m:ctrlPr>
                          <a:rPr lang="en-US" altLang="zh-TW" sz="2400" i="1">
                            <a:latin typeface="Cambria Math"/>
                          </a:rPr>
                        </m:ctrlPr>
                      </m:sSubSupPr>
                      <m:e>
                        <m:r>
                          <a:rPr lang="en-US" altLang="zh-TW" sz="2400" i="1">
                            <a:latin typeface="Cambria Math"/>
                          </a:rPr>
                          <m:t>𝑟</m:t>
                        </m:r>
                      </m:e>
                      <m:sub>
                        <m:r>
                          <a:rPr lang="en-US" altLang="zh-TW" sz="2400" i="1">
                            <a:latin typeface="Cambria Math"/>
                          </a:rPr>
                          <m:t>𝑎</m:t>
                        </m:r>
                      </m:sub>
                      <m:sup/>
                    </m:sSubSup>
                  </m:oMath>
                </a14:m>
                <a:r>
                  <a:rPr lang="en-US" sz="2400" dirty="0" smtClean="0"/>
                  <a:t> and </a:t>
                </a:r>
                <a14:m>
                  <m:oMath xmlns:m="http://schemas.openxmlformats.org/officeDocument/2006/math">
                    <m:sSubSup>
                      <m:sSubSupPr>
                        <m:ctrlPr>
                          <a:rPr lang="en-US" altLang="zh-TW" sz="2400" i="1">
                            <a:latin typeface="Cambria Math"/>
                          </a:rPr>
                        </m:ctrlPr>
                      </m:sSubSupPr>
                      <m:e>
                        <m:r>
                          <a:rPr lang="en-US" altLang="zh-TW" sz="2400" i="1">
                            <a:latin typeface="Cambria Math"/>
                          </a:rPr>
                          <m:t>𝑟</m:t>
                        </m:r>
                      </m:e>
                      <m:sub>
                        <m:r>
                          <a:rPr lang="en-US" altLang="zh-TW" sz="2400" i="1">
                            <a:latin typeface="Cambria Math"/>
                          </a:rPr>
                          <m:t>𝑅</m:t>
                        </m:r>
                      </m:sub>
                      <m:sup/>
                    </m:sSubSup>
                    <m:r>
                      <a:rPr lang="en-US" altLang="zh-TW" sz="2400" b="0" i="1" smtClean="0">
                        <a:latin typeface="Cambria Math" panose="02040503050406030204" pitchFamily="18" charset="0"/>
                      </a:rPr>
                      <m:t> </m:t>
                    </m:r>
                  </m:oMath>
                </a14:m>
                <a:r>
                  <a:rPr lang="en-US" sz="2400" dirty="0" smtClean="0"/>
                  <a:t>are radius of zone 2 and zone 1, 3 respectively. As </a:t>
                </a:r>
                <a:r>
                  <a:rPr lang="en-US" sz="2400" dirty="0"/>
                  <a:t>to </a:t>
                </a:r>
                <a:r>
                  <a:rPr lang="en-US" sz="2400" dirty="0" smtClean="0"/>
                  <a:t>valence (charge) of </a:t>
                </a:r>
                <a:r>
                  <a:rPr lang="en-US" sz="2400" dirty="0"/>
                  <a:t>ions </a:t>
                </a:r>
                <a14:m>
                  <m:oMath xmlns:m="http://schemas.openxmlformats.org/officeDocument/2006/math">
                    <m:sSub>
                      <m:sSubPr>
                        <m:ctrlPr>
                          <a:rPr lang="en-US" sz="2400" i="1">
                            <a:latin typeface="Cambria Math"/>
                          </a:rPr>
                        </m:ctrlPr>
                      </m:sSubPr>
                      <m:e>
                        <m:r>
                          <a:rPr lang="en-US" sz="2400" i="1">
                            <a:latin typeface="Cambria Math"/>
                          </a:rPr>
                          <m:t>𝑧</m:t>
                        </m:r>
                      </m:e>
                      <m:sub>
                        <m:r>
                          <a:rPr lang="en-US" sz="2400" i="1">
                            <a:latin typeface="Cambria Math"/>
                          </a:rPr>
                          <m:t>𝑁𝑎</m:t>
                        </m:r>
                      </m:sub>
                    </m:sSub>
                    <m:r>
                      <a:rPr lang="en-US" sz="2400" i="1">
                        <a:latin typeface="Cambria Math"/>
                      </a:rPr>
                      <m:t>=1, </m:t>
                    </m:r>
                    <m:r>
                      <m:rPr>
                        <m:nor/>
                      </m:rPr>
                      <a:rPr lang="en-US" sz="2400"/>
                      <m:t> </m:t>
                    </m:r>
                    <m:sSub>
                      <m:sSubPr>
                        <m:ctrlPr>
                          <a:rPr lang="en-US" sz="2400" i="1">
                            <a:latin typeface="Cambria Math"/>
                          </a:rPr>
                        </m:ctrlPr>
                      </m:sSubPr>
                      <m:e>
                        <m:r>
                          <a:rPr lang="en-US" sz="2400" i="1">
                            <a:latin typeface="Cambria Math"/>
                          </a:rPr>
                          <m:t>𝑧</m:t>
                        </m:r>
                      </m:e>
                      <m:sub>
                        <m:r>
                          <a:rPr lang="en-US" sz="2400" i="1">
                            <a:latin typeface="Cambria Math"/>
                          </a:rPr>
                          <m:t>𝐶𝑙</m:t>
                        </m:r>
                      </m:sub>
                    </m:sSub>
                    <m:r>
                      <a:rPr lang="en-US" sz="2400" i="1">
                        <a:latin typeface="Cambria Math"/>
                      </a:rPr>
                      <m:t>=−1.</m:t>
                    </m:r>
                  </m:oMath>
                </a14:m>
                <a:r>
                  <a:rPr lang="en-US" sz="2400" dirty="0"/>
                  <a:t> </a:t>
                </a:r>
                <a14:m>
                  <m:oMath xmlns:m="http://schemas.openxmlformats.org/officeDocument/2006/math">
                    <m:sSub>
                      <m:sSubPr>
                        <m:ctrlPr>
                          <a:rPr lang="en-US" sz="2400" i="1">
                            <a:latin typeface="Cambria Math"/>
                          </a:rPr>
                        </m:ctrlPr>
                      </m:sSubPr>
                      <m:e>
                        <m:r>
                          <a:rPr lang="en-US" sz="2400" i="1">
                            <a:latin typeface="Cambria Math"/>
                          </a:rPr>
                          <m:t>𝑧</m:t>
                        </m:r>
                      </m:e>
                      <m:sub>
                        <m:r>
                          <a:rPr lang="en-US" sz="2400" i="1">
                            <a:latin typeface="Cambria Math"/>
                          </a:rPr>
                          <m:t>𝑎𝑟𝑔</m:t>
                        </m:r>
                      </m:sub>
                    </m:sSub>
                  </m:oMath>
                </a14:m>
                <a:r>
                  <a:rPr lang="en-US" sz="2400" dirty="0"/>
                  <a:t> depends on </a:t>
                </a:r>
                <a:r>
                  <a:rPr lang="en-US" sz="2400" dirty="0" err="1"/>
                  <a:t>pKa</a:t>
                </a:r>
                <a:r>
                  <a:rPr lang="en-US" sz="2400" dirty="0"/>
                  <a:t> of channel environment, and will be a free parameter to input. The second equation is the transport equation based on conservation law</a:t>
                </a:r>
                <a:r>
                  <a:rPr lang="en-US" sz="2400" dirty="0" smtClean="0"/>
                  <a:t>:</a:t>
                </a:r>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279400" y="5638800"/>
                <a:ext cx="11220451" cy="4116512"/>
              </a:xfrm>
              <a:prstGeom prst="rect">
                <a:avLst/>
              </a:prstGeom>
              <a:blipFill rotWithShape="1">
                <a:blip r:embed="rId2"/>
                <a:stretch>
                  <a:fillRect l="-870" t="-1185" b="-118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304800" y="9793187"/>
                <a:ext cx="11582400" cy="6755247"/>
              </a:xfrm>
              <a:prstGeom prst="rect">
                <a:avLst/>
              </a:prstGeom>
              <a:noFill/>
            </p:spPr>
            <p:txBody>
              <a:bodyPr wrap="square" rtlCol="0">
                <a:spAutoFit/>
              </a:bodyPr>
              <a:lstStyle/>
              <a:p>
                <a14:m>
                  <m:oMath xmlns:m="http://schemas.openxmlformats.org/officeDocument/2006/math">
                    <m:f>
                      <m:fPr>
                        <m:ctrlPr>
                          <a:rPr lang="en-US" sz="2400" i="1" smtClean="0">
                            <a:latin typeface="Cambria Math"/>
                          </a:rPr>
                        </m:ctrlPr>
                      </m:fPr>
                      <m:num>
                        <m:r>
                          <a:rPr lang="en-US" sz="2400" i="1">
                            <a:latin typeface="Cambria Math" panose="02040503050406030204" pitchFamily="18" charset="0"/>
                          </a:rPr>
                          <m:t>𝜕</m:t>
                        </m:r>
                        <m:sSub>
                          <m:sSubPr>
                            <m:ctrlPr>
                              <a:rPr lang="en-US" sz="2400" i="1">
                                <a:latin typeface="Cambria Math"/>
                              </a:rPr>
                            </m:ctrlPr>
                          </m:sSubPr>
                          <m:e>
                            <m:r>
                              <a:rPr lang="en-US" sz="2400" i="1">
                                <a:latin typeface="Cambria Math" panose="02040503050406030204" pitchFamily="18" charset="0"/>
                              </a:rPr>
                              <m:t>𝑐</m:t>
                            </m:r>
                          </m:e>
                          <m:sub>
                            <m:r>
                              <a:rPr lang="en-US" sz="2400" i="1">
                                <a:latin typeface="Cambria Math" panose="02040503050406030204" pitchFamily="18" charset="0"/>
                              </a:rPr>
                              <m:t>𝑖</m:t>
                            </m:r>
                          </m:sub>
                        </m:sSub>
                      </m:num>
                      <m:den>
                        <m:r>
                          <a:rPr lang="en-US" sz="2400" i="1">
                            <a:latin typeface="Cambria Math" panose="02040503050406030204" pitchFamily="18" charset="0"/>
                          </a:rPr>
                          <m:t>𝜕</m:t>
                        </m:r>
                        <m:r>
                          <a:rPr lang="en-US" sz="2400" i="1">
                            <a:latin typeface="Cambria Math" panose="02040503050406030204" pitchFamily="18" charset="0"/>
                          </a:rPr>
                          <m:t>𝑡</m:t>
                        </m:r>
                      </m:den>
                    </m:f>
                    <m:r>
                      <a:rPr lang="en-US" sz="2400" i="1">
                        <a:latin typeface="Cambria Math" panose="02040503050406030204" pitchFamily="18" charset="0"/>
                      </a:rPr>
                      <m:t>+</m:t>
                    </m:r>
                    <m:f>
                      <m:fPr>
                        <m:ctrlPr>
                          <a:rPr lang="en-US" sz="2400" i="1">
                            <a:latin typeface="Cambria Math"/>
                          </a:rPr>
                        </m:ctrlPr>
                      </m:fPr>
                      <m:num>
                        <m:r>
                          <a:rPr lang="en-US" sz="2400" i="1">
                            <a:latin typeface="Cambria Math" panose="02040503050406030204" pitchFamily="18" charset="0"/>
                          </a:rPr>
                          <m:t>1</m:t>
                        </m:r>
                      </m:num>
                      <m:den>
                        <m:r>
                          <a:rPr lang="en-US" sz="2400" i="1">
                            <a:latin typeface="Cambria Math" panose="02040503050406030204" pitchFamily="18" charset="0"/>
                          </a:rPr>
                          <m:t>𝐴</m:t>
                        </m:r>
                      </m:den>
                    </m:f>
                    <m:f>
                      <m:fPr>
                        <m:ctrlPr>
                          <a:rPr lang="en-US" sz="2400" i="1">
                            <a:latin typeface="Cambria Math"/>
                          </a:rPr>
                        </m:ctrlPr>
                      </m:fPr>
                      <m:num>
                        <m:r>
                          <a:rPr lang="en-US" sz="2400" i="1">
                            <a:latin typeface="Cambria Math" panose="02040503050406030204" pitchFamily="18" charset="0"/>
                          </a:rPr>
                          <m:t>𝜕</m:t>
                        </m:r>
                      </m:num>
                      <m:den>
                        <m:r>
                          <a:rPr lang="en-US" sz="2400" i="1">
                            <a:latin typeface="Cambria Math" panose="02040503050406030204" pitchFamily="18" charset="0"/>
                          </a:rPr>
                          <m:t>𝜕</m:t>
                        </m:r>
                        <m:r>
                          <a:rPr lang="en-US" sz="2400" i="1">
                            <a:latin typeface="Cambria Math" panose="02040503050406030204" pitchFamily="18" charset="0"/>
                          </a:rPr>
                          <m:t>𝑧</m:t>
                        </m:r>
                      </m:den>
                    </m:f>
                    <m:d>
                      <m:dPr>
                        <m:ctrlPr>
                          <a:rPr lang="en-US" sz="2400" i="1">
                            <a:latin typeface="Cambria Math"/>
                          </a:rPr>
                        </m:ctrlPr>
                      </m:dPr>
                      <m:e>
                        <m:r>
                          <a:rPr lang="en-US" sz="2400" i="1">
                            <a:latin typeface="Cambria Math" panose="02040503050406030204" pitchFamily="18" charset="0"/>
                          </a:rPr>
                          <m:t>𝐴</m:t>
                        </m:r>
                        <m:sSub>
                          <m:sSubPr>
                            <m:ctrlPr>
                              <a:rPr lang="en-US" sz="2400" i="1">
                                <a:latin typeface="Cambria Math"/>
                              </a:rPr>
                            </m:ctrlPr>
                          </m:sSubPr>
                          <m:e>
                            <m:r>
                              <a:rPr lang="en-US" sz="2400" i="1">
                                <a:latin typeface="Cambria Math" panose="02040503050406030204" pitchFamily="18" charset="0"/>
                              </a:rPr>
                              <m:t>𝐽</m:t>
                            </m:r>
                          </m:e>
                          <m:sub>
                            <m:r>
                              <a:rPr lang="en-US" sz="2400" i="1">
                                <a:latin typeface="Cambria Math" panose="02040503050406030204" pitchFamily="18" charset="0"/>
                              </a:rPr>
                              <m:t>𝑖</m:t>
                            </m:r>
                          </m:sub>
                        </m:sSub>
                      </m:e>
                    </m:d>
                    <m:r>
                      <a:rPr lang="en-US" sz="2400" i="1">
                        <a:latin typeface="Cambria Math" panose="02040503050406030204" pitchFamily="18" charset="0"/>
                      </a:rPr>
                      <m:t>=0,         </m:t>
                    </m:r>
                    <m:r>
                      <a:rPr lang="en-US" sz="2400" i="1">
                        <a:latin typeface="Cambria Math" panose="02040503050406030204" pitchFamily="18" charset="0"/>
                      </a:rPr>
                      <m:t>𝑖</m:t>
                    </m:r>
                    <m:r>
                      <a:rPr lang="en-US" sz="2400" i="1">
                        <a:latin typeface="Cambria Math" panose="02040503050406030204" pitchFamily="18" charset="0"/>
                      </a:rPr>
                      <m:t>=</m:t>
                    </m:r>
                    <m:r>
                      <m:rPr>
                        <m:nor/>
                      </m:rPr>
                      <a:rPr lang="en-US" sz="2400"/>
                      <m:t>arginines</m:t>
                    </m:r>
                    <m:r>
                      <m:rPr>
                        <m:nor/>
                      </m:rPr>
                      <a:rPr lang="en-US" sz="2400"/>
                      <m:t>, </m:t>
                    </m:r>
                    <m:r>
                      <m:rPr>
                        <m:nor/>
                      </m:rPr>
                      <a:rPr lang="en-US" sz="2400"/>
                      <m:t>Na</m:t>
                    </m:r>
                    <m:r>
                      <m:rPr>
                        <m:nor/>
                      </m:rPr>
                      <a:rPr lang="en-US" sz="2400"/>
                      <m:t>, </m:t>
                    </m:r>
                    <m:r>
                      <m:rPr>
                        <m:nor/>
                      </m:rPr>
                      <a:rPr lang="en-US" sz="2400"/>
                      <m:t>Cl</m:t>
                    </m:r>
                    <m:r>
                      <m:rPr>
                        <m:nor/>
                      </m:rPr>
                      <a:rPr lang="en-US" sz="2400"/>
                      <m:t>.</m:t>
                    </m:r>
                  </m:oMath>
                </a14:m>
                <a:r>
                  <a:rPr lang="en-US" sz="2400" dirty="0"/>
                  <a:t>                       (2</a:t>
                </a:r>
                <a:r>
                  <a:rPr lang="en-US" sz="2400" dirty="0" smtClean="0"/>
                  <a:t>)</a:t>
                </a:r>
              </a:p>
              <a:p>
                <a:endParaRPr lang="en-US" sz="2400" dirty="0"/>
              </a:p>
              <a:p>
                <a:r>
                  <a:rPr lang="en-US" sz="2400" dirty="0"/>
                  <a:t>with the content of </a:t>
                </a:r>
                <a:r>
                  <a:rPr lang="en-US" sz="2400" i="1" dirty="0"/>
                  <a:t>J</a:t>
                </a:r>
                <a:r>
                  <a:rPr lang="en-US" sz="2400" i="1" baseline="-25000" dirty="0"/>
                  <a:t>i</a:t>
                </a:r>
                <a:r>
                  <a:rPr lang="en-US" sz="2400" dirty="0"/>
                  <a:t> based on Nernst-Planck equation:</a:t>
                </a:r>
              </a:p>
              <a:p>
                <a14:m>
                  <m:oMath xmlns:m="http://schemas.openxmlformats.org/officeDocument/2006/math">
                    <m:sSub>
                      <m:sSubPr>
                        <m:ctrlPr>
                          <a:rPr lang="en-US" sz="2400" i="1" smtClean="0">
                            <a:latin typeface="Cambria Math"/>
                          </a:rPr>
                        </m:ctrlPr>
                      </m:sSubPr>
                      <m:e>
                        <m:r>
                          <a:rPr lang="en-US" sz="2400" i="1">
                            <a:latin typeface="Cambria Math"/>
                          </a:rPr>
                          <m:t>𝐽</m:t>
                        </m:r>
                      </m:e>
                      <m:sub>
                        <m:r>
                          <a:rPr lang="en-US" sz="2400" i="1">
                            <a:latin typeface="Cambria Math"/>
                          </a:rPr>
                          <m:t>𝑖</m:t>
                        </m:r>
                      </m:sub>
                    </m:sSub>
                    <m:r>
                      <a:rPr lang="en-US" sz="2400" i="1">
                        <a:latin typeface="Cambria Math"/>
                      </a:rPr>
                      <m:t>=−</m:t>
                    </m:r>
                    <m:sSub>
                      <m:sSubPr>
                        <m:ctrlPr>
                          <a:rPr lang="en-US" sz="2400" i="1">
                            <a:latin typeface="Cambria Math"/>
                          </a:rPr>
                        </m:ctrlPr>
                      </m:sSubPr>
                      <m:e>
                        <m:r>
                          <a:rPr lang="en-US" sz="2400" i="1">
                            <a:latin typeface="Cambria Math"/>
                          </a:rPr>
                          <m:t>𝐷</m:t>
                        </m:r>
                      </m:e>
                      <m:sub>
                        <m:r>
                          <a:rPr lang="en-US" sz="2400" i="1">
                            <a:latin typeface="Cambria Math"/>
                          </a:rPr>
                          <m:t>𝑖</m:t>
                        </m:r>
                      </m:sub>
                    </m:sSub>
                    <m:d>
                      <m:dPr>
                        <m:ctrlPr>
                          <a:rPr lang="en-US" sz="2400" i="1">
                            <a:latin typeface="Cambria Math"/>
                          </a:rPr>
                        </m:ctrlPr>
                      </m:dPr>
                      <m:e>
                        <m:f>
                          <m:fPr>
                            <m:ctrlPr>
                              <a:rPr lang="en-US" sz="2400" i="1">
                                <a:latin typeface="Cambria Math"/>
                              </a:rPr>
                            </m:ctrlPr>
                          </m:fPr>
                          <m:num>
                            <m:r>
                              <a:rPr lang="en-US" sz="2400" i="1">
                                <a:latin typeface="Cambria Math"/>
                              </a:rPr>
                              <m:t>𝜕</m:t>
                            </m:r>
                            <m:sSub>
                              <m:sSubPr>
                                <m:ctrlPr>
                                  <a:rPr lang="en-US" sz="2400" i="1">
                                    <a:latin typeface="Cambria Math"/>
                                  </a:rPr>
                                </m:ctrlPr>
                              </m:sSubPr>
                              <m:e>
                                <m:r>
                                  <a:rPr lang="en-US" sz="2400" i="1">
                                    <a:latin typeface="Cambria Math"/>
                                  </a:rPr>
                                  <m:t>𝑐</m:t>
                                </m:r>
                              </m:e>
                              <m:sub>
                                <m:r>
                                  <a:rPr lang="en-US" sz="2400" i="1">
                                    <a:latin typeface="Cambria Math"/>
                                  </a:rPr>
                                  <m:t>𝑖</m:t>
                                </m:r>
                              </m:sub>
                            </m:sSub>
                          </m:num>
                          <m:den>
                            <m:r>
                              <a:rPr lang="en-US" sz="2400" i="1">
                                <a:latin typeface="Cambria Math"/>
                              </a:rPr>
                              <m:t>𝜕</m:t>
                            </m:r>
                            <m:r>
                              <a:rPr lang="en-US" sz="2400" i="1">
                                <a:latin typeface="Cambria Math"/>
                              </a:rPr>
                              <m:t>𝑧</m:t>
                            </m:r>
                          </m:den>
                        </m:f>
                        <m:r>
                          <a:rPr lang="en-US" sz="2400" i="1">
                            <a:latin typeface="Cambria Math"/>
                          </a:rPr>
                          <m:t>+</m:t>
                        </m:r>
                        <m:sSub>
                          <m:sSubPr>
                            <m:ctrlPr>
                              <a:rPr lang="en-US" sz="2400" i="1">
                                <a:latin typeface="Cambria Math"/>
                              </a:rPr>
                            </m:ctrlPr>
                          </m:sSubPr>
                          <m:e>
                            <m:r>
                              <a:rPr lang="en-US" sz="2400" i="1">
                                <a:latin typeface="Cambria Math"/>
                              </a:rPr>
                              <m:t>𝑐</m:t>
                            </m:r>
                          </m:e>
                          <m:sub>
                            <m:r>
                              <a:rPr lang="en-US" sz="2400" i="1">
                                <a:latin typeface="Cambria Math"/>
                              </a:rPr>
                              <m:t>𝑖</m:t>
                            </m:r>
                          </m:sub>
                        </m:sSub>
                        <m:sSub>
                          <m:sSubPr>
                            <m:ctrlPr>
                              <a:rPr lang="en-US" sz="2400" i="1">
                                <a:latin typeface="Cambria Math"/>
                              </a:rPr>
                            </m:ctrlPr>
                          </m:sSubPr>
                          <m:e>
                            <m:r>
                              <a:rPr lang="en-US" sz="2400" i="1">
                                <a:latin typeface="Cambria Math"/>
                              </a:rPr>
                              <m:t>𝑧</m:t>
                            </m:r>
                          </m:e>
                          <m:sub>
                            <m:r>
                              <a:rPr lang="en-US" sz="2400" i="1">
                                <a:latin typeface="Cambria Math"/>
                              </a:rPr>
                              <m:t>𝑖</m:t>
                            </m:r>
                          </m:sub>
                        </m:sSub>
                        <m:f>
                          <m:fPr>
                            <m:ctrlPr>
                              <a:rPr lang="en-US" sz="2400" i="1">
                                <a:latin typeface="Cambria Math"/>
                              </a:rPr>
                            </m:ctrlPr>
                          </m:fPr>
                          <m:num>
                            <m:r>
                              <a:rPr lang="en-US" sz="2400" i="1">
                                <a:latin typeface="Cambria Math"/>
                              </a:rPr>
                              <m:t>𝜕𝜙</m:t>
                            </m:r>
                          </m:num>
                          <m:den>
                            <m:r>
                              <a:rPr lang="en-US" sz="2400" i="1">
                                <a:latin typeface="Cambria Math"/>
                              </a:rPr>
                              <m:t>𝜕</m:t>
                            </m:r>
                            <m:r>
                              <a:rPr lang="en-US" sz="2400" i="1">
                                <a:latin typeface="Cambria Math"/>
                              </a:rPr>
                              <m:t>𝑧</m:t>
                            </m:r>
                          </m:den>
                        </m:f>
                      </m:e>
                    </m:d>
                    <m:r>
                      <a:rPr lang="en-US" sz="2400" i="1">
                        <a:latin typeface="Cambria Math"/>
                      </a:rPr>
                      <m:t>,       </m:t>
                    </m:r>
                    <m:r>
                      <a:rPr lang="en-US" sz="2400" i="1">
                        <a:latin typeface="Cambria Math"/>
                      </a:rPr>
                      <m:t>𝑖</m:t>
                    </m:r>
                    <m:r>
                      <a:rPr lang="en-US" sz="2400" i="1">
                        <a:latin typeface="Cambria Math"/>
                      </a:rPr>
                      <m:t>=</m:t>
                    </m:r>
                    <m:r>
                      <m:rPr>
                        <m:nor/>
                      </m:rPr>
                      <a:rPr lang="en-US" sz="2400"/>
                      <m:t>Na</m:t>
                    </m:r>
                    <m:r>
                      <m:rPr>
                        <m:nor/>
                      </m:rPr>
                      <a:rPr lang="en-US" sz="2400"/>
                      <m:t>, </m:t>
                    </m:r>
                    <m:r>
                      <m:rPr>
                        <m:nor/>
                      </m:rPr>
                      <a:rPr lang="en-US" sz="2400"/>
                      <m:t>Cl</m:t>
                    </m:r>
                    <m:r>
                      <m:rPr>
                        <m:nor/>
                      </m:rPr>
                      <a:rPr lang="en-US" sz="2400"/>
                      <m:t>,     </m:t>
                    </m:r>
                    <m:r>
                      <a:rPr lang="en-US" sz="2400" i="1">
                        <a:latin typeface="Cambria Math"/>
                      </a:rPr>
                      <m:t>𝑧</m:t>
                    </m:r>
                    <m:r>
                      <a:rPr lang="en-US" sz="2400" i="1">
                        <a:latin typeface="Cambria Math"/>
                      </a:rPr>
                      <m:t>∈</m:t>
                    </m:r>
                    <m:sSub>
                      <m:sSubPr>
                        <m:ctrlPr>
                          <a:rPr lang="en-US" sz="2400" i="1">
                            <a:latin typeface="Cambria Math"/>
                          </a:rPr>
                        </m:ctrlPr>
                      </m:sSubPr>
                      <m:e>
                        <m:r>
                          <m:rPr>
                            <m:sty m:val="p"/>
                          </m:rPr>
                          <a:rPr lang="en-US" sz="2400">
                            <a:latin typeface="Cambria Math"/>
                          </a:rPr>
                          <m:t>Ω</m:t>
                        </m:r>
                      </m:e>
                      <m:sub>
                        <m:r>
                          <a:rPr lang="en-US" sz="2400" i="1">
                            <a:latin typeface="Cambria Math"/>
                          </a:rPr>
                          <m:t>𝑅</m:t>
                        </m:r>
                      </m:sub>
                    </m:sSub>
                    <m:r>
                      <a:rPr lang="en-US" sz="2400" i="1">
                        <a:latin typeface="Cambria Math"/>
                      </a:rPr>
                      <m:t>,</m:t>
                    </m:r>
                  </m:oMath>
                </a14:m>
                <a:r>
                  <a:rPr lang="en-US" sz="2400" dirty="0"/>
                  <a:t>        (3</a:t>
                </a:r>
                <a:r>
                  <a:rPr lang="en-US" sz="2400" dirty="0" smtClean="0"/>
                  <a:t>)</a:t>
                </a:r>
              </a:p>
              <a:p>
                <a:endParaRPr lang="en-US" sz="2400" dirty="0"/>
              </a:p>
              <a:p>
                <a:r>
                  <a:rPr lang="en-US" sz="2400" dirty="0"/>
                  <a:t>and for 4 </a:t>
                </a:r>
                <a:r>
                  <a:rPr lang="en-US" sz="2400" dirty="0" err="1"/>
                  <a:t>arginines</a:t>
                </a:r>
                <a:r>
                  <a:rPr lang="en-US" sz="2400" dirty="0"/>
                  <a:t> </a:t>
                </a:r>
                <a:r>
                  <a:rPr lang="en-US" sz="2400" i="1" dirty="0"/>
                  <a:t>c</a:t>
                </a:r>
                <a:r>
                  <a:rPr lang="en-US" sz="2400" i="1" baseline="-25000" dirty="0"/>
                  <a:t>i</a:t>
                </a:r>
                <a:r>
                  <a:rPr lang="en-US" sz="2400" dirty="0"/>
                  <a:t>, </a:t>
                </a:r>
                <a:r>
                  <a:rPr lang="en-US" sz="2400" i="1" dirty="0" err="1"/>
                  <a:t>i</a:t>
                </a:r>
                <a:r>
                  <a:rPr lang="en-US" sz="2400" dirty="0"/>
                  <a:t>=1, 2, 3 and </a:t>
                </a:r>
                <a:r>
                  <a:rPr lang="en-US" sz="2400" dirty="0" smtClean="0"/>
                  <a:t>4</a:t>
                </a:r>
                <a14:m>
                  <m:oMath xmlns:m="http://schemas.openxmlformats.org/officeDocument/2006/math">
                    <m:r>
                      <a:rPr lang="en-US" altLang="zh-TW" sz="2400" i="1">
                        <a:latin typeface="Cambria Math"/>
                      </a:rPr>
                      <m:t>,</m:t>
                    </m:r>
                    <m:r>
                      <a:rPr lang="en-US" altLang="zh-TW" sz="2400" i="1" smtClean="0">
                        <a:latin typeface="Cambria Math"/>
                      </a:rPr>
                      <m:t>   </m:t>
                    </m:r>
                    <m:r>
                      <a:rPr lang="en-US" altLang="zh-TW" sz="2400" i="1">
                        <a:latin typeface="Cambria Math"/>
                      </a:rPr>
                      <m:t>𝑧</m:t>
                    </m:r>
                    <m:r>
                      <a:rPr lang="en-US" altLang="zh-TW" sz="2400" i="1">
                        <a:latin typeface="Cambria Math"/>
                      </a:rPr>
                      <m:t>∈</m:t>
                    </m:r>
                    <m:sSub>
                      <m:sSubPr>
                        <m:ctrlPr>
                          <a:rPr lang="en-US" altLang="zh-TW" sz="2400" i="1">
                            <a:latin typeface="Cambria Math"/>
                          </a:rPr>
                        </m:ctrlPr>
                      </m:sSubPr>
                      <m:e>
                        <m:r>
                          <m:rPr>
                            <m:sty m:val="p"/>
                          </m:rPr>
                          <a:rPr lang="en-US" altLang="zh-TW" sz="2400">
                            <a:latin typeface="Cambria Math"/>
                          </a:rPr>
                          <m:t>Ω</m:t>
                        </m:r>
                      </m:e>
                      <m:sub>
                        <m:r>
                          <a:rPr lang="en-US" altLang="zh-TW" sz="2400" i="1">
                            <a:latin typeface="Cambria Math"/>
                          </a:rPr>
                          <m:t>𝑎</m:t>
                        </m:r>
                      </m:sub>
                    </m:sSub>
                    <m:r>
                      <a:rPr lang="en-US" altLang="zh-TW" sz="2400" i="1">
                        <a:latin typeface="Cambria Math"/>
                      </a:rPr>
                      <m:t>∪</m:t>
                    </m:r>
                    <m:sSub>
                      <m:sSubPr>
                        <m:ctrlPr>
                          <a:rPr lang="en-US" altLang="zh-TW" sz="2400" i="1">
                            <a:latin typeface="Cambria Math"/>
                          </a:rPr>
                        </m:ctrlPr>
                      </m:sSubPr>
                      <m:e>
                        <m:r>
                          <m:rPr>
                            <m:sty m:val="p"/>
                          </m:rPr>
                          <a:rPr lang="en-US" altLang="zh-TW" sz="2400">
                            <a:latin typeface="Cambria Math"/>
                          </a:rPr>
                          <m:t>Ω</m:t>
                        </m:r>
                      </m:e>
                      <m:sub>
                        <m:r>
                          <a:rPr lang="en-US" altLang="zh-TW" sz="2400" i="1">
                            <a:latin typeface="Cambria Math"/>
                          </a:rPr>
                          <m:t>𝑅</m:t>
                        </m:r>
                      </m:sub>
                    </m:sSub>
                  </m:oMath>
                </a14:m>
                <a:r>
                  <a:rPr lang="en-US" sz="2400" dirty="0" smtClean="0"/>
                  <a:t>,</a:t>
                </a:r>
                <a:endParaRPr lang="en-US" sz="2400" dirty="0"/>
              </a:p>
              <a:p>
                <a:r>
                  <a:rPr lang="en-US" sz="2400" dirty="0"/>
                  <a:t>   </a:t>
                </a:r>
                <a14:m>
                  <m:oMath xmlns:m="http://schemas.openxmlformats.org/officeDocument/2006/math">
                    <m:sSub>
                      <m:sSubPr>
                        <m:ctrlPr>
                          <a:rPr lang="en-US" sz="2400" i="1">
                            <a:latin typeface="Cambria Math"/>
                          </a:rPr>
                        </m:ctrlPr>
                      </m:sSubPr>
                      <m:e>
                        <m:r>
                          <a:rPr lang="en-US" sz="2400" i="1">
                            <a:latin typeface="Cambria Math"/>
                          </a:rPr>
                          <m:t>𝐽</m:t>
                        </m:r>
                      </m:e>
                      <m:sub>
                        <m:r>
                          <a:rPr lang="en-US" sz="2400" i="1">
                            <a:latin typeface="Cambria Math"/>
                          </a:rPr>
                          <m:t>1</m:t>
                        </m:r>
                      </m:sub>
                    </m:sSub>
                    <m:r>
                      <a:rPr lang="en-US" sz="2400" i="1">
                        <a:latin typeface="Cambria Math"/>
                      </a:rPr>
                      <m:t>=−</m:t>
                    </m:r>
                    <m:sSub>
                      <m:sSubPr>
                        <m:ctrlPr>
                          <a:rPr lang="en-US" sz="2400" i="1">
                            <a:latin typeface="Cambria Math"/>
                          </a:rPr>
                        </m:ctrlPr>
                      </m:sSubPr>
                      <m:e>
                        <m:r>
                          <a:rPr lang="en-US" sz="2400" i="1">
                            <a:latin typeface="Cambria Math"/>
                          </a:rPr>
                          <m:t>𝐷</m:t>
                        </m:r>
                      </m:e>
                      <m:sub>
                        <m:r>
                          <a:rPr lang="en-US" sz="2400" i="1">
                            <a:latin typeface="Cambria Math"/>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𝑧</m:t>
                    </m:r>
                    <m:r>
                      <a:rPr lang="en-US" sz="2400" b="0" i="1" smtClean="0">
                        <a:latin typeface="Cambria Math" panose="02040503050406030204" pitchFamily="18" charset="0"/>
                      </a:rPr>
                      <m:t>)</m:t>
                    </m:r>
                    <m:d>
                      <m:dPr>
                        <m:ctrlPr>
                          <a:rPr lang="en-US" sz="2400" i="1">
                            <a:latin typeface="Cambria Math"/>
                          </a:rPr>
                        </m:ctrlPr>
                      </m:dPr>
                      <m:e>
                        <m:f>
                          <m:fPr>
                            <m:ctrlPr>
                              <a:rPr lang="en-US" sz="2400" i="1">
                                <a:latin typeface="Cambria Math"/>
                              </a:rPr>
                            </m:ctrlPr>
                          </m:fPr>
                          <m:num>
                            <m:r>
                              <a:rPr lang="en-US" sz="2400">
                                <a:latin typeface="Cambria Math"/>
                              </a:rPr>
                              <m:t>𝜕</m:t>
                            </m:r>
                            <m:sSub>
                              <m:sSubPr>
                                <m:ctrlPr>
                                  <a:rPr lang="en-US" sz="2400" i="1">
                                    <a:latin typeface="Cambria Math"/>
                                  </a:rPr>
                                </m:ctrlPr>
                              </m:sSubPr>
                              <m:e>
                                <m:r>
                                  <a:rPr lang="en-US" sz="2400" i="1">
                                    <a:latin typeface="Cambria Math"/>
                                  </a:rPr>
                                  <m:t>𝐶</m:t>
                                </m:r>
                              </m:e>
                              <m:sub>
                                <m:r>
                                  <a:rPr lang="en-US" sz="2400" i="1">
                                    <a:latin typeface="Cambria Math"/>
                                  </a:rPr>
                                  <m:t>1</m:t>
                                </m:r>
                              </m:sub>
                            </m:sSub>
                          </m:num>
                          <m:den>
                            <m:r>
                              <a:rPr lang="en-US" sz="2400" i="1">
                                <a:latin typeface="Cambria Math"/>
                              </a:rPr>
                              <m:t>𝜕</m:t>
                            </m:r>
                            <m:r>
                              <a:rPr lang="en-US" sz="2400" i="1">
                                <a:latin typeface="Cambria Math"/>
                              </a:rPr>
                              <m:t>𝑧</m:t>
                            </m:r>
                          </m:den>
                        </m:f>
                        <m:r>
                          <a:rPr lang="en-US" sz="2400" i="1">
                            <a:latin typeface="Cambria Math"/>
                          </a:rPr>
                          <m:t>+</m:t>
                        </m:r>
                        <m:sSub>
                          <m:sSubPr>
                            <m:ctrlPr>
                              <a:rPr lang="en-US" sz="2400" i="1">
                                <a:latin typeface="Cambria Math"/>
                              </a:rPr>
                            </m:ctrlPr>
                          </m:sSubPr>
                          <m:e>
                            <m:sSub>
                              <m:sSubPr>
                                <m:ctrlPr>
                                  <a:rPr lang="en-US" sz="2400" i="1">
                                    <a:latin typeface="Cambria Math"/>
                                  </a:rPr>
                                </m:ctrlPr>
                              </m:sSubPr>
                              <m:e>
                                <m:r>
                                  <a:rPr lang="en-US" sz="2400" i="1">
                                    <a:latin typeface="Cambria Math"/>
                                  </a:rPr>
                                  <m:t>𝑧</m:t>
                                </m:r>
                              </m:e>
                              <m:sub>
                                <m:r>
                                  <a:rPr lang="en-US" sz="2400" i="1">
                                    <a:latin typeface="Cambria Math"/>
                                  </a:rPr>
                                  <m:t>𝑎𝑟𝑔</m:t>
                                </m:r>
                              </m:sub>
                            </m:sSub>
                            <m:r>
                              <a:rPr lang="en-US" sz="2400" i="1">
                                <a:latin typeface="Cambria Math"/>
                              </a:rPr>
                              <m:t>𝐶</m:t>
                            </m:r>
                          </m:e>
                          <m:sub>
                            <m:r>
                              <a:rPr lang="en-US" sz="2400" i="1">
                                <a:latin typeface="Cambria Math"/>
                              </a:rPr>
                              <m:t>1</m:t>
                            </m:r>
                          </m:sub>
                        </m:sSub>
                        <m:f>
                          <m:fPr>
                            <m:ctrlPr>
                              <a:rPr lang="en-US" sz="2400" i="1">
                                <a:latin typeface="Cambria Math"/>
                              </a:rPr>
                            </m:ctrlPr>
                          </m:fPr>
                          <m:num>
                            <m:r>
                              <a:rPr lang="en-US" sz="2400" i="1">
                                <a:latin typeface="Cambria Math"/>
                              </a:rPr>
                              <m:t>𝜕𝜙</m:t>
                            </m:r>
                          </m:num>
                          <m:den>
                            <m:r>
                              <a:rPr lang="en-US" sz="2400" i="1">
                                <a:latin typeface="Cambria Math"/>
                              </a:rPr>
                              <m:t>𝜕</m:t>
                            </m:r>
                            <m:r>
                              <a:rPr lang="en-US" sz="2400" i="1">
                                <a:latin typeface="Cambria Math"/>
                              </a:rPr>
                              <m:t>𝑧</m:t>
                            </m:r>
                          </m:den>
                        </m:f>
                        <m:r>
                          <a:rPr lang="en-US" sz="2400" i="1">
                            <a:latin typeface="Cambria Math"/>
                          </a:rPr>
                          <m:t>+</m:t>
                        </m:r>
                        <m:sSub>
                          <m:sSubPr>
                            <m:ctrlPr>
                              <a:rPr lang="en-US" sz="2400" i="1">
                                <a:latin typeface="Cambria Math"/>
                              </a:rPr>
                            </m:ctrlPr>
                          </m:sSubPr>
                          <m:e>
                            <m:r>
                              <a:rPr lang="en-US" sz="2400" i="1">
                                <a:latin typeface="Cambria Math"/>
                              </a:rPr>
                              <m:t>𝐶</m:t>
                            </m:r>
                          </m:e>
                          <m:sub>
                            <m:r>
                              <a:rPr lang="en-US" sz="2400" i="1">
                                <a:latin typeface="Cambria Math"/>
                              </a:rPr>
                              <m:t>1</m:t>
                            </m:r>
                          </m:sub>
                        </m:sSub>
                        <m:d>
                          <m:dPr>
                            <m:ctrlPr>
                              <a:rPr lang="en-US" sz="2400" i="1">
                                <a:latin typeface="Cambria Math"/>
                              </a:rPr>
                            </m:ctrlPr>
                          </m:dPr>
                          <m:e>
                            <m:f>
                              <m:fPr>
                                <m:ctrlPr>
                                  <a:rPr lang="en-US" sz="2400" i="1">
                                    <a:latin typeface="Cambria Math"/>
                                  </a:rPr>
                                </m:ctrlPr>
                              </m:fPr>
                              <m:num>
                                <m:r>
                                  <a:rPr lang="en-US" sz="2400" i="1">
                                    <a:latin typeface="Cambria Math"/>
                                  </a:rPr>
                                  <m:t>𝜕</m:t>
                                </m:r>
                                <m:sSub>
                                  <m:sSubPr>
                                    <m:ctrlPr>
                                      <a:rPr lang="en-US" sz="2400" i="1">
                                        <a:latin typeface="Cambria Math"/>
                                      </a:rPr>
                                    </m:ctrlPr>
                                  </m:sSubPr>
                                  <m:e>
                                    <m:r>
                                      <a:rPr lang="en-US" sz="2400" i="1">
                                        <a:latin typeface="Cambria Math"/>
                                      </a:rPr>
                                      <m:t>𝑉</m:t>
                                    </m:r>
                                  </m:e>
                                  <m:sub>
                                    <m:r>
                                      <a:rPr lang="en-US" sz="2400" i="1">
                                        <a:latin typeface="Cambria Math"/>
                                      </a:rPr>
                                      <m:t>1</m:t>
                                    </m:r>
                                  </m:sub>
                                </m:sSub>
                              </m:num>
                              <m:den>
                                <m:r>
                                  <a:rPr lang="en-US" sz="2400" i="1">
                                    <a:latin typeface="Cambria Math"/>
                                  </a:rPr>
                                  <m:t>𝜕</m:t>
                                </m:r>
                                <m:r>
                                  <a:rPr lang="en-US" sz="2400" i="1">
                                    <a:latin typeface="Cambria Math"/>
                                  </a:rPr>
                                  <m:t>𝑧</m:t>
                                </m:r>
                              </m:den>
                            </m:f>
                            <m:r>
                              <a:rPr lang="en-US" sz="2400" i="1">
                                <a:latin typeface="Cambria Math"/>
                              </a:rPr>
                              <m:t>+</m:t>
                            </m:r>
                            <m:f>
                              <m:fPr>
                                <m:ctrlPr>
                                  <a:rPr lang="en-US" sz="2400" i="1">
                                    <a:latin typeface="Cambria Math"/>
                                  </a:rPr>
                                </m:ctrlPr>
                              </m:fPr>
                              <m:num>
                                <m:r>
                                  <a:rPr lang="en-US" sz="2400" i="1">
                                    <a:latin typeface="Cambria Math"/>
                                  </a:rPr>
                                  <m:t>𝜕</m:t>
                                </m:r>
                                <m:r>
                                  <a:rPr lang="en-US" sz="2400" i="1">
                                    <a:latin typeface="Cambria Math"/>
                                  </a:rPr>
                                  <m:t>𝑉</m:t>
                                </m:r>
                              </m:num>
                              <m:den>
                                <m:r>
                                  <a:rPr lang="en-US" sz="2400" i="1">
                                    <a:latin typeface="Cambria Math"/>
                                  </a:rPr>
                                  <m:t>𝜕</m:t>
                                </m:r>
                                <m:r>
                                  <a:rPr lang="en-US" sz="2400" i="1">
                                    <a:latin typeface="Cambria Math"/>
                                  </a:rPr>
                                  <m:t>𝑧</m:t>
                                </m:r>
                              </m:den>
                            </m:f>
                          </m:e>
                        </m:d>
                        <m:r>
                          <a:rPr lang="en-US" sz="2400" i="1">
                            <a:latin typeface="Cambria Math"/>
                          </a:rPr>
                          <m:t>+</m:t>
                        </m:r>
                        <m:r>
                          <a:rPr lang="en-US" sz="2400" i="1">
                            <a:latin typeface="Cambria Math"/>
                          </a:rPr>
                          <m:t>𝑔</m:t>
                        </m:r>
                        <m:sSub>
                          <m:sSubPr>
                            <m:ctrlPr>
                              <a:rPr lang="en-US" sz="2400" i="1">
                                <a:latin typeface="Cambria Math"/>
                              </a:rPr>
                            </m:ctrlPr>
                          </m:sSubPr>
                          <m:e>
                            <m:r>
                              <a:rPr lang="en-US" sz="2400" i="1">
                                <a:latin typeface="Cambria Math"/>
                              </a:rPr>
                              <m:t>𝐶</m:t>
                            </m:r>
                          </m:e>
                          <m:sub>
                            <m:r>
                              <a:rPr lang="en-US" sz="2400" i="1">
                                <a:latin typeface="Cambria Math"/>
                              </a:rPr>
                              <m:t>1</m:t>
                            </m:r>
                          </m:sub>
                        </m:sSub>
                        <m:d>
                          <m:dPr>
                            <m:ctrlPr>
                              <a:rPr lang="en-US" sz="2400" i="1">
                                <a:latin typeface="Cambria Math"/>
                              </a:rPr>
                            </m:ctrlPr>
                          </m:dPr>
                          <m:e>
                            <m:f>
                              <m:fPr>
                                <m:ctrlPr>
                                  <a:rPr lang="en-US" sz="2400" i="1">
                                    <a:latin typeface="Cambria Math"/>
                                  </a:rPr>
                                </m:ctrlPr>
                              </m:fPr>
                              <m:num>
                                <m:r>
                                  <a:rPr lang="en-US" sz="2400">
                                    <a:latin typeface="Cambria Math"/>
                                  </a:rPr>
                                  <m:t>𝜕</m:t>
                                </m:r>
                                <m:sSub>
                                  <m:sSubPr>
                                    <m:ctrlPr>
                                      <a:rPr lang="en-US" sz="2400" i="1">
                                        <a:latin typeface="Cambria Math"/>
                                      </a:rPr>
                                    </m:ctrlPr>
                                  </m:sSubPr>
                                  <m:e>
                                    <m:r>
                                      <a:rPr lang="en-US" sz="2400" i="1">
                                        <a:latin typeface="Cambria Math"/>
                                      </a:rPr>
                                      <m:t>𝐶</m:t>
                                    </m:r>
                                  </m:e>
                                  <m:sub>
                                    <m:r>
                                      <a:rPr lang="en-US" sz="2400" i="1">
                                        <a:latin typeface="Cambria Math"/>
                                      </a:rPr>
                                      <m:t>2</m:t>
                                    </m:r>
                                  </m:sub>
                                </m:sSub>
                              </m:num>
                              <m:den>
                                <m:r>
                                  <a:rPr lang="en-US" sz="2400" i="1">
                                    <a:latin typeface="Cambria Math"/>
                                  </a:rPr>
                                  <m:t>𝜕</m:t>
                                </m:r>
                                <m:r>
                                  <a:rPr lang="en-US" sz="2400" i="1">
                                    <a:latin typeface="Cambria Math"/>
                                  </a:rPr>
                                  <m:t>𝑧</m:t>
                                </m:r>
                              </m:den>
                            </m:f>
                            <m:r>
                              <a:rPr lang="en-US" sz="2400" i="1">
                                <a:latin typeface="Cambria Math"/>
                              </a:rPr>
                              <m:t>+</m:t>
                            </m:r>
                            <m:f>
                              <m:fPr>
                                <m:ctrlPr>
                                  <a:rPr lang="en-US" sz="2400" i="1">
                                    <a:latin typeface="Cambria Math"/>
                                  </a:rPr>
                                </m:ctrlPr>
                              </m:fPr>
                              <m:num>
                                <m:r>
                                  <a:rPr lang="en-US" sz="2400">
                                    <a:latin typeface="Cambria Math"/>
                                  </a:rPr>
                                  <m:t>𝜕</m:t>
                                </m:r>
                                <m:sSub>
                                  <m:sSubPr>
                                    <m:ctrlPr>
                                      <a:rPr lang="en-US" sz="2400" i="1">
                                        <a:latin typeface="Cambria Math"/>
                                      </a:rPr>
                                    </m:ctrlPr>
                                  </m:sSubPr>
                                  <m:e>
                                    <m:r>
                                      <a:rPr lang="en-US" sz="2400" i="1">
                                        <a:latin typeface="Cambria Math"/>
                                      </a:rPr>
                                      <m:t>𝐶</m:t>
                                    </m:r>
                                  </m:e>
                                  <m:sub>
                                    <m:r>
                                      <a:rPr lang="en-US" sz="2400" i="1">
                                        <a:latin typeface="Cambria Math"/>
                                      </a:rPr>
                                      <m:t>3</m:t>
                                    </m:r>
                                  </m:sub>
                                </m:sSub>
                              </m:num>
                              <m:den>
                                <m:r>
                                  <a:rPr lang="en-US" sz="2400" i="1">
                                    <a:latin typeface="Cambria Math"/>
                                  </a:rPr>
                                  <m:t>𝜕</m:t>
                                </m:r>
                                <m:r>
                                  <a:rPr lang="en-US" sz="2400" i="1">
                                    <a:latin typeface="Cambria Math"/>
                                  </a:rPr>
                                  <m:t>𝑧</m:t>
                                </m:r>
                              </m:den>
                            </m:f>
                            <m:r>
                              <a:rPr lang="en-US" sz="2400" i="1">
                                <a:latin typeface="Cambria Math"/>
                              </a:rPr>
                              <m:t>+</m:t>
                            </m:r>
                            <m:f>
                              <m:fPr>
                                <m:ctrlPr>
                                  <a:rPr lang="en-US" sz="2400" i="1">
                                    <a:latin typeface="Cambria Math"/>
                                  </a:rPr>
                                </m:ctrlPr>
                              </m:fPr>
                              <m:num>
                                <m:r>
                                  <a:rPr lang="en-US" sz="2400">
                                    <a:latin typeface="Cambria Math"/>
                                  </a:rPr>
                                  <m:t>𝜕</m:t>
                                </m:r>
                                <m:sSub>
                                  <m:sSubPr>
                                    <m:ctrlPr>
                                      <a:rPr lang="en-US" sz="2400" i="1">
                                        <a:latin typeface="Cambria Math"/>
                                      </a:rPr>
                                    </m:ctrlPr>
                                  </m:sSubPr>
                                  <m:e>
                                    <m:r>
                                      <a:rPr lang="en-US" sz="2400" i="1">
                                        <a:latin typeface="Cambria Math"/>
                                      </a:rPr>
                                      <m:t>𝐶</m:t>
                                    </m:r>
                                  </m:e>
                                  <m:sub>
                                    <m:r>
                                      <a:rPr lang="en-US" sz="2400" i="1">
                                        <a:latin typeface="Cambria Math"/>
                                      </a:rPr>
                                      <m:t>4</m:t>
                                    </m:r>
                                  </m:sub>
                                </m:sSub>
                              </m:num>
                              <m:den>
                                <m:r>
                                  <a:rPr lang="en-US" sz="2400" i="1">
                                    <a:latin typeface="Cambria Math"/>
                                  </a:rPr>
                                  <m:t>𝜕</m:t>
                                </m:r>
                                <m:r>
                                  <a:rPr lang="en-US" sz="2400" i="1">
                                    <a:latin typeface="Cambria Math"/>
                                  </a:rPr>
                                  <m:t>𝑧</m:t>
                                </m:r>
                              </m:den>
                            </m:f>
                          </m:e>
                        </m:d>
                      </m:e>
                    </m:d>
                    <m:r>
                      <a:rPr lang="en-US" sz="2400" i="1">
                        <a:latin typeface="Cambria Math"/>
                      </a:rPr>
                      <m:t>,   </m:t>
                    </m:r>
                  </m:oMath>
                </a14:m>
                <a:r>
                  <a:rPr lang="en-US" sz="2400" dirty="0" smtClean="0"/>
                  <a:t>    (</a:t>
                </a:r>
                <a:r>
                  <a:rPr lang="en-US" sz="2400" dirty="0"/>
                  <a:t>4)</a:t>
                </a:r>
              </a:p>
              <a:p>
                <a:r>
                  <a:rPr lang="en-US" sz="2400" dirty="0"/>
                  <a:t>   </a:t>
                </a:r>
                <a14:m>
                  <m:oMath xmlns:m="http://schemas.openxmlformats.org/officeDocument/2006/math">
                    <m:sSub>
                      <m:sSubPr>
                        <m:ctrlPr>
                          <a:rPr lang="en-US" sz="2400" i="1">
                            <a:latin typeface="Cambria Math"/>
                          </a:rPr>
                        </m:ctrlPr>
                      </m:sSubPr>
                      <m:e>
                        <m:r>
                          <a:rPr lang="en-US" sz="2400" i="1">
                            <a:latin typeface="Cambria Math"/>
                          </a:rPr>
                          <m:t>𝐽</m:t>
                        </m:r>
                      </m:e>
                      <m:sub>
                        <m:r>
                          <a:rPr lang="en-US" sz="2400" i="1">
                            <a:latin typeface="Cambria Math"/>
                          </a:rPr>
                          <m:t>2</m:t>
                        </m:r>
                      </m:sub>
                    </m:sSub>
                    <m:r>
                      <a:rPr lang="en-US" sz="2400" i="1">
                        <a:latin typeface="Cambria Math"/>
                      </a:rPr>
                      <m:t>=−</m:t>
                    </m:r>
                    <m:sSub>
                      <m:sSubPr>
                        <m:ctrlPr>
                          <a:rPr lang="en-US" sz="2400" i="1">
                            <a:latin typeface="Cambria Math"/>
                          </a:rPr>
                        </m:ctrlPr>
                      </m:sSubPr>
                      <m:e>
                        <m:r>
                          <a:rPr lang="en-US" sz="2400" i="1">
                            <a:latin typeface="Cambria Math"/>
                          </a:rPr>
                          <m:t>𝐷</m:t>
                        </m:r>
                      </m:e>
                      <m:sub>
                        <m:r>
                          <a:rPr lang="en-US" sz="2400" i="1">
                            <a:latin typeface="Cambria Math"/>
                          </a:rPr>
                          <m:t>2</m:t>
                        </m:r>
                      </m:sub>
                    </m:sSub>
                    <m:r>
                      <a:rPr lang="en-US" sz="2400" b="0" i="1" smtClean="0">
                        <a:latin typeface="Cambria Math" panose="02040503050406030204" pitchFamily="18" charset="0"/>
                      </a:rPr>
                      <m:t>(</m:t>
                    </m:r>
                    <m:r>
                      <a:rPr lang="en-US" sz="2400" b="0" i="1" smtClean="0">
                        <a:latin typeface="Cambria Math" panose="02040503050406030204" pitchFamily="18" charset="0"/>
                      </a:rPr>
                      <m:t>𝑧</m:t>
                    </m:r>
                    <m:r>
                      <a:rPr lang="en-US" sz="2400" b="0" i="1" smtClean="0">
                        <a:latin typeface="Cambria Math" panose="02040503050406030204" pitchFamily="18" charset="0"/>
                      </a:rPr>
                      <m:t>)</m:t>
                    </m:r>
                    <m:d>
                      <m:dPr>
                        <m:ctrlPr>
                          <a:rPr lang="en-US" sz="2400" i="1">
                            <a:latin typeface="Cambria Math"/>
                          </a:rPr>
                        </m:ctrlPr>
                      </m:dPr>
                      <m:e>
                        <m:f>
                          <m:fPr>
                            <m:ctrlPr>
                              <a:rPr lang="en-US" sz="2400" i="1">
                                <a:latin typeface="Cambria Math"/>
                              </a:rPr>
                            </m:ctrlPr>
                          </m:fPr>
                          <m:num>
                            <m:r>
                              <a:rPr lang="en-US" sz="2400">
                                <a:latin typeface="Cambria Math"/>
                              </a:rPr>
                              <m:t>𝜕</m:t>
                            </m:r>
                            <m:sSub>
                              <m:sSubPr>
                                <m:ctrlPr>
                                  <a:rPr lang="en-US" sz="2400" i="1">
                                    <a:latin typeface="Cambria Math"/>
                                  </a:rPr>
                                </m:ctrlPr>
                              </m:sSubPr>
                              <m:e>
                                <m:r>
                                  <a:rPr lang="en-US" sz="2400" i="1">
                                    <a:latin typeface="Cambria Math"/>
                                  </a:rPr>
                                  <m:t>𝐶</m:t>
                                </m:r>
                              </m:e>
                              <m:sub>
                                <m:r>
                                  <a:rPr lang="en-US" sz="2400" i="1">
                                    <a:latin typeface="Cambria Math"/>
                                  </a:rPr>
                                  <m:t>2</m:t>
                                </m:r>
                              </m:sub>
                            </m:sSub>
                          </m:num>
                          <m:den>
                            <m:r>
                              <a:rPr lang="en-US" sz="2400" i="1">
                                <a:latin typeface="Cambria Math"/>
                              </a:rPr>
                              <m:t>𝜕</m:t>
                            </m:r>
                            <m:r>
                              <a:rPr lang="en-US" sz="2400" i="1">
                                <a:latin typeface="Cambria Math"/>
                              </a:rPr>
                              <m:t>𝑧</m:t>
                            </m:r>
                          </m:den>
                        </m:f>
                        <m:r>
                          <a:rPr lang="en-US" sz="2400" i="1">
                            <a:latin typeface="Cambria Math"/>
                          </a:rPr>
                          <m:t>+</m:t>
                        </m:r>
                        <m:sSub>
                          <m:sSubPr>
                            <m:ctrlPr>
                              <a:rPr lang="en-US" sz="2400" i="1">
                                <a:latin typeface="Cambria Math"/>
                              </a:rPr>
                            </m:ctrlPr>
                          </m:sSubPr>
                          <m:e>
                            <m:sSub>
                              <m:sSubPr>
                                <m:ctrlPr>
                                  <a:rPr lang="en-US" sz="2400" i="1">
                                    <a:latin typeface="Cambria Math"/>
                                  </a:rPr>
                                </m:ctrlPr>
                              </m:sSubPr>
                              <m:e>
                                <m:r>
                                  <a:rPr lang="en-US" sz="2400" i="1">
                                    <a:latin typeface="Cambria Math"/>
                                  </a:rPr>
                                  <m:t>𝑧</m:t>
                                </m:r>
                              </m:e>
                              <m:sub>
                                <m:r>
                                  <a:rPr lang="en-US" sz="2400" i="1">
                                    <a:latin typeface="Cambria Math"/>
                                  </a:rPr>
                                  <m:t>𝑎𝑟𝑔</m:t>
                                </m:r>
                              </m:sub>
                            </m:sSub>
                            <m:r>
                              <a:rPr lang="en-US" sz="2400" i="1">
                                <a:latin typeface="Cambria Math"/>
                              </a:rPr>
                              <m:t>𝐶</m:t>
                            </m:r>
                          </m:e>
                          <m:sub>
                            <m:r>
                              <a:rPr lang="en-US" sz="2400" i="1">
                                <a:latin typeface="Cambria Math"/>
                              </a:rPr>
                              <m:t>2</m:t>
                            </m:r>
                          </m:sub>
                        </m:sSub>
                        <m:f>
                          <m:fPr>
                            <m:ctrlPr>
                              <a:rPr lang="en-US" sz="2400" i="1">
                                <a:latin typeface="Cambria Math"/>
                              </a:rPr>
                            </m:ctrlPr>
                          </m:fPr>
                          <m:num>
                            <m:r>
                              <a:rPr lang="en-US" sz="2400" i="1">
                                <a:latin typeface="Cambria Math"/>
                              </a:rPr>
                              <m:t>𝜕𝜙</m:t>
                            </m:r>
                          </m:num>
                          <m:den>
                            <m:r>
                              <a:rPr lang="en-US" sz="2400" i="1">
                                <a:latin typeface="Cambria Math"/>
                              </a:rPr>
                              <m:t>𝜕</m:t>
                            </m:r>
                            <m:r>
                              <a:rPr lang="en-US" sz="2400" i="1">
                                <a:latin typeface="Cambria Math"/>
                              </a:rPr>
                              <m:t>𝑧</m:t>
                            </m:r>
                          </m:den>
                        </m:f>
                        <m:r>
                          <a:rPr lang="en-US" sz="2400" i="1">
                            <a:latin typeface="Cambria Math"/>
                          </a:rPr>
                          <m:t>+</m:t>
                        </m:r>
                        <m:sSub>
                          <m:sSubPr>
                            <m:ctrlPr>
                              <a:rPr lang="en-US" sz="2400" i="1">
                                <a:latin typeface="Cambria Math"/>
                              </a:rPr>
                            </m:ctrlPr>
                          </m:sSubPr>
                          <m:e>
                            <m:r>
                              <a:rPr lang="en-US" sz="2400" i="1">
                                <a:latin typeface="Cambria Math"/>
                              </a:rPr>
                              <m:t>𝐶</m:t>
                            </m:r>
                          </m:e>
                          <m:sub>
                            <m:r>
                              <a:rPr lang="en-US" sz="2400" i="1">
                                <a:latin typeface="Cambria Math"/>
                              </a:rPr>
                              <m:t>2</m:t>
                            </m:r>
                          </m:sub>
                        </m:sSub>
                        <m:d>
                          <m:dPr>
                            <m:ctrlPr>
                              <a:rPr lang="en-US" sz="2400" i="1">
                                <a:latin typeface="Cambria Math"/>
                              </a:rPr>
                            </m:ctrlPr>
                          </m:dPr>
                          <m:e>
                            <m:f>
                              <m:fPr>
                                <m:ctrlPr>
                                  <a:rPr lang="en-US" sz="2400" i="1">
                                    <a:latin typeface="Cambria Math"/>
                                  </a:rPr>
                                </m:ctrlPr>
                              </m:fPr>
                              <m:num>
                                <m:r>
                                  <a:rPr lang="en-US" sz="2400" i="1">
                                    <a:latin typeface="Cambria Math"/>
                                  </a:rPr>
                                  <m:t>𝜕</m:t>
                                </m:r>
                                <m:sSub>
                                  <m:sSubPr>
                                    <m:ctrlPr>
                                      <a:rPr lang="en-US" sz="2400" i="1">
                                        <a:latin typeface="Cambria Math"/>
                                      </a:rPr>
                                    </m:ctrlPr>
                                  </m:sSubPr>
                                  <m:e>
                                    <m:r>
                                      <a:rPr lang="en-US" sz="2400" i="1">
                                        <a:latin typeface="Cambria Math"/>
                                      </a:rPr>
                                      <m:t>𝑉</m:t>
                                    </m:r>
                                  </m:e>
                                  <m:sub>
                                    <m:r>
                                      <a:rPr lang="en-US" sz="2400" i="1">
                                        <a:latin typeface="Cambria Math"/>
                                      </a:rPr>
                                      <m:t>2</m:t>
                                    </m:r>
                                  </m:sub>
                                </m:sSub>
                              </m:num>
                              <m:den>
                                <m:r>
                                  <a:rPr lang="en-US" sz="2400" i="1">
                                    <a:latin typeface="Cambria Math"/>
                                  </a:rPr>
                                  <m:t>𝜕</m:t>
                                </m:r>
                                <m:r>
                                  <a:rPr lang="en-US" sz="2400" i="1">
                                    <a:latin typeface="Cambria Math"/>
                                  </a:rPr>
                                  <m:t>𝑧</m:t>
                                </m:r>
                              </m:den>
                            </m:f>
                            <m:r>
                              <a:rPr lang="en-US" sz="2400" i="1">
                                <a:latin typeface="Cambria Math"/>
                              </a:rPr>
                              <m:t>+</m:t>
                            </m:r>
                            <m:f>
                              <m:fPr>
                                <m:ctrlPr>
                                  <a:rPr lang="en-US" sz="2400" i="1">
                                    <a:latin typeface="Cambria Math"/>
                                  </a:rPr>
                                </m:ctrlPr>
                              </m:fPr>
                              <m:num>
                                <m:r>
                                  <a:rPr lang="en-US" sz="2400" i="1">
                                    <a:latin typeface="Cambria Math"/>
                                  </a:rPr>
                                  <m:t>𝜕</m:t>
                                </m:r>
                                <m:r>
                                  <a:rPr lang="en-US" sz="2400" i="1">
                                    <a:latin typeface="Cambria Math"/>
                                  </a:rPr>
                                  <m:t>𝑉</m:t>
                                </m:r>
                              </m:num>
                              <m:den>
                                <m:r>
                                  <a:rPr lang="en-US" sz="2400" i="1">
                                    <a:latin typeface="Cambria Math"/>
                                  </a:rPr>
                                  <m:t>𝜕</m:t>
                                </m:r>
                                <m:r>
                                  <a:rPr lang="en-US" sz="2400" i="1">
                                    <a:latin typeface="Cambria Math"/>
                                  </a:rPr>
                                  <m:t>𝑧</m:t>
                                </m:r>
                              </m:den>
                            </m:f>
                          </m:e>
                        </m:d>
                        <m:r>
                          <a:rPr lang="en-US" sz="2400" i="1">
                            <a:latin typeface="Cambria Math"/>
                          </a:rPr>
                          <m:t>+</m:t>
                        </m:r>
                        <m:r>
                          <a:rPr lang="en-US" sz="2400" i="1">
                            <a:latin typeface="Cambria Math"/>
                          </a:rPr>
                          <m:t>𝑔</m:t>
                        </m:r>
                        <m:sSub>
                          <m:sSubPr>
                            <m:ctrlPr>
                              <a:rPr lang="en-US" sz="2400" i="1">
                                <a:latin typeface="Cambria Math"/>
                              </a:rPr>
                            </m:ctrlPr>
                          </m:sSubPr>
                          <m:e>
                            <m:r>
                              <a:rPr lang="en-US" sz="2400" i="1">
                                <a:latin typeface="Cambria Math"/>
                              </a:rPr>
                              <m:t>𝐶</m:t>
                            </m:r>
                          </m:e>
                          <m:sub>
                            <m:r>
                              <a:rPr lang="en-US" sz="2400" i="1">
                                <a:latin typeface="Cambria Math"/>
                              </a:rPr>
                              <m:t>2</m:t>
                            </m:r>
                          </m:sub>
                        </m:sSub>
                        <m:d>
                          <m:dPr>
                            <m:ctrlPr>
                              <a:rPr lang="en-US" sz="2400" i="1">
                                <a:latin typeface="Cambria Math"/>
                              </a:rPr>
                            </m:ctrlPr>
                          </m:dPr>
                          <m:e>
                            <m:f>
                              <m:fPr>
                                <m:ctrlPr>
                                  <a:rPr lang="en-US" sz="2400" i="1">
                                    <a:latin typeface="Cambria Math"/>
                                  </a:rPr>
                                </m:ctrlPr>
                              </m:fPr>
                              <m:num>
                                <m:r>
                                  <a:rPr lang="en-US" sz="2400">
                                    <a:latin typeface="Cambria Math"/>
                                  </a:rPr>
                                  <m:t>𝜕</m:t>
                                </m:r>
                                <m:sSub>
                                  <m:sSubPr>
                                    <m:ctrlPr>
                                      <a:rPr lang="en-US" sz="2400" i="1">
                                        <a:latin typeface="Cambria Math"/>
                                      </a:rPr>
                                    </m:ctrlPr>
                                  </m:sSubPr>
                                  <m:e>
                                    <m:r>
                                      <a:rPr lang="en-US" sz="2400" i="1">
                                        <a:latin typeface="Cambria Math"/>
                                      </a:rPr>
                                      <m:t>𝐶</m:t>
                                    </m:r>
                                  </m:e>
                                  <m:sub>
                                    <m:r>
                                      <a:rPr lang="en-US" sz="2400" i="1">
                                        <a:latin typeface="Cambria Math"/>
                                      </a:rPr>
                                      <m:t>1</m:t>
                                    </m:r>
                                  </m:sub>
                                </m:sSub>
                              </m:num>
                              <m:den>
                                <m:r>
                                  <a:rPr lang="en-US" sz="2400" i="1">
                                    <a:latin typeface="Cambria Math"/>
                                  </a:rPr>
                                  <m:t>𝜕</m:t>
                                </m:r>
                                <m:r>
                                  <a:rPr lang="en-US" sz="2400" i="1">
                                    <a:latin typeface="Cambria Math"/>
                                  </a:rPr>
                                  <m:t>𝑧</m:t>
                                </m:r>
                              </m:den>
                            </m:f>
                            <m:r>
                              <a:rPr lang="en-US" sz="2400" i="1">
                                <a:latin typeface="Cambria Math"/>
                              </a:rPr>
                              <m:t>+</m:t>
                            </m:r>
                            <m:f>
                              <m:fPr>
                                <m:ctrlPr>
                                  <a:rPr lang="en-US" sz="2400" i="1">
                                    <a:latin typeface="Cambria Math"/>
                                  </a:rPr>
                                </m:ctrlPr>
                              </m:fPr>
                              <m:num>
                                <m:r>
                                  <a:rPr lang="en-US" sz="2400">
                                    <a:latin typeface="Cambria Math"/>
                                  </a:rPr>
                                  <m:t>𝜕</m:t>
                                </m:r>
                                <m:sSub>
                                  <m:sSubPr>
                                    <m:ctrlPr>
                                      <a:rPr lang="en-US" sz="2400" i="1">
                                        <a:latin typeface="Cambria Math"/>
                                      </a:rPr>
                                    </m:ctrlPr>
                                  </m:sSubPr>
                                  <m:e>
                                    <m:r>
                                      <a:rPr lang="en-US" sz="2400" i="1">
                                        <a:latin typeface="Cambria Math"/>
                                      </a:rPr>
                                      <m:t>𝐶</m:t>
                                    </m:r>
                                  </m:e>
                                  <m:sub>
                                    <m:r>
                                      <a:rPr lang="en-US" sz="2400" i="1">
                                        <a:latin typeface="Cambria Math"/>
                                      </a:rPr>
                                      <m:t>3</m:t>
                                    </m:r>
                                  </m:sub>
                                </m:sSub>
                              </m:num>
                              <m:den>
                                <m:r>
                                  <a:rPr lang="en-US" sz="2400" i="1">
                                    <a:latin typeface="Cambria Math"/>
                                  </a:rPr>
                                  <m:t>𝜕</m:t>
                                </m:r>
                                <m:r>
                                  <a:rPr lang="en-US" sz="2400" i="1">
                                    <a:latin typeface="Cambria Math"/>
                                  </a:rPr>
                                  <m:t>𝑧</m:t>
                                </m:r>
                              </m:den>
                            </m:f>
                            <m:r>
                              <a:rPr lang="en-US" sz="2400" i="1">
                                <a:latin typeface="Cambria Math"/>
                              </a:rPr>
                              <m:t>+</m:t>
                            </m:r>
                            <m:f>
                              <m:fPr>
                                <m:ctrlPr>
                                  <a:rPr lang="en-US" sz="2400" i="1">
                                    <a:latin typeface="Cambria Math"/>
                                  </a:rPr>
                                </m:ctrlPr>
                              </m:fPr>
                              <m:num>
                                <m:r>
                                  <a:rPr lang="en-US" sz="2400">
                                    <a:latin typeface="Cambria Math"/>
                                  </a:rPr>
                                  <m:t>𝜕</m:t>
                                </m:r>
                                <m:sSub>
                                  <m:sSubPr>
                                    <m:ctrlPr>
                                      <a:rPr lang="en-US" sz="2400" i="1">
                                        <a:latin typeface="Cambria Math"/>
                                      </a:rPr>
                                    </m:ctrlPr>
                                  </m:sSubPr>
                                  <m:e>
                                    <m:r>
                                      <a:rPr lang="en-US" sz="2400" i="1">
                                        <a:latin typeface="Cambria Math"/>
                                      </a:rPr>
                                      <m:t>𝐶</m:t>
                                    </m:r>
                                  </m:e>
                                  <m:sub>
                                    <m:r>
                                      <a:rPr lang="en-US" sz="2400" i="1">
                                        <a:latin typeface="Cambria Math"/>
                                      </a:rPr>
                                      <m:t>4</m:t>
                                    </m:r>
                                  </m:sub>
                                </m:sSub>
                              </m:num>
                              <m:den>
                                <m:r>
                                  <a:rPr lang="en-US" sz="2400" i="1">
                                    <a:latin typeface="Cambria Math"/>
                                  </a:rPr>
                                  <m:t>𝜕</m:t>
                                </m:r>
                                <m:r>
                                  <a:rPr lang="en-US" sz="2400" i="1">
                                    <a:latin typeface="Cambria Math"/>
                                  </a:rPr>
                                  <m:t>𝑧</m:t>
                                </m:r>
                              </m:den>
                            </m:f>
                          </m:e>
                        </m:d>
                      </m:e>
                    </m:d>
                    <m:r>
                      <a:rPr lang="en-US" sz="2400" i="1">
                        <a:latin typeface="Cambria Math"/>
                      </a:rPr>
                      <m:t>,   </m:t>
                    </m:r>
                  </m:oMath>
                </a14:m>
                <a:r>
                  <a:rPr lang="en-US" sz="2400" dirty="0" smtClean="0"/>
                  <a:t>    </a:t>
                </a:r>
                <a:r>
                  <a:rPr lang="en-US" sz="2400" dirty="0"/>
                  <a:t>(5)</a:t>
                </a:r>
              </a:p>
              <a:p>
                <a:r>
                  <a:rPr lang="en-US" sz="2400" dirty="0"/>
                  <a:t>   </a:t>
                </a:r>
                <a14:m>
                  <m:oMath xmlns:m="http://schemas.openxmlformats.org/officeDocument/2006/math">
                    <m:sSub>
                      <m:sSubPr>
                        <m:ctrlPr>
                          <a:rPr lang="en-US" sz="2400" i="1">
                            <a:latin typeface="Cambria Math"/>
                          </a:rPr>
                        </m:ctrlPr>
                      </m:sSubPr>
                      <m:e>
                        <m:r>
                          <a:rPr lang="en-US" sz="2400" i="1">
                            <a:latin typeface="Cambria Math"/>
                          </a:rPr>
                          <m:t>𝐽</m:t>
                        </m:r>
                      </m:e>
                      <m:sub>
                        <m:r>
                          <a:rPr lang="en-US" sz="2400" i="1">
                            <a:latin typeface="Cambria Math"/>
                          </a:rPr>
                          <m:t>3</m:t>
                        </m:r>
                      </m:sub>
                    </m:sSub>
                    <m:r>
                      <a:rPr lang="en-US" sz="2400" i="1">
                        <a:latin typeface="Cambria Math"/>
                      </a:rPr>
                      <m:t>=−</m:t>
                    </m:r>
                    <m:sSub>
                      <m:sSubPr>
                        <m:ctrlPr>
                          <a:rPr lang="en-US" sz="2400" i="1">
                            <a:latin typeface="Cambria Math"/>
                          </a:rPr>
                        </m:ctrlPr>
                      </m:sSubPr>
                      <m:e>
                        <m:r>
                          <a:rPr lang="en-US" sz="2400" i="1">
                            <a:latin typeface="Cambria Math"/>
                          </a:rPr>
                          <m:t>𝐷</m:t>
                        </m:r>
                      </m:e>
                      <m:sub>
                        <m:r>
                          <a:rPr lang="en-US" sz="2400" i="1">
                            <a:latin typeface="Cambria Math"/>
                          </a:rPr>
                          <m:t>3</m:t>
                        </m:r>
                      </m:sub>
                    </m:sSub>
                    <m:r>
                      <a:rPr lang="en-US" sz="2400" b="0" i="1" smtClean="0">
                        <a:latin typeface="Cambria Math" panose="02040503050406030204" pitchFamily="18" charset="0"/>
                      </a:rPr>
                      <m:t>(</m:t>
                    </m:r>
                    <m:r>
                      <a:rPr lang="en-US" sz="2400" b="0" i="1" smtClean="0">
                        <a:latin typeface="Cambria Math" panose="02040503050406030204" pitchFamily="18" charset="0"/>
                      </a:rPr>
                      <m:t>𝑧</m:t>
                    </m:r>
                    <m:r>
                      <a:rPr lang="en-US" sz="2400" b="0" i="1" smtClean="0">
                        <a:latin typeface="Cambria Math" panose="02040503050406030204" pitchFamily="18" charset="0"/>
                      </a:rPr>
                      <m:t>)</m:t>
                    </m:r>
                    <m:d>
                      <m:dPr>
                        <m:ctrlPr>
                          <a:rPr lang="en-US" sz="2400" i="1">
                            <a:latin typeface="Cambria Math"/>
                          </a:rPr>
                        </m:ctrlPr>
                      </m:dPr>
                      <m:e>
                        <m:f>
                          <m:fPr>
                            <m:ctrlPr>
                              <a:rPr lang="en-US" sz="2400" i="1">
                                <a:latin typeface="Cambria Math"/>
                              </a:rPr>
                            </m:ctrlPr>
                          </m:fPr>
                          <m:num>
                            <m:r>
                              <a:rPr lang="en-US" sz="2400">
                                <a:latin typeface="Cambria Math"/>
                              </a:rPr>
                              <m:t>𝜕</m:t>
                            </m:r>
                            <m:sSub>
                              <m:sSubPr>
                                <m:ctrlPr>
                                  <a:rPr lang="en-US" sz="2400" i="1">
                                    <a:latin typeface="Cambria Math"/>
                                  </a:rPr>
                                </m:ctrlPr>
                              </m:sSubPr>
                              <m:e>
                                <m:r>
                                  <a:rPr lang="en-US" sz="2400" i="1">
                                    <a:latin typeface="Cambria Math"/>
                                  </a:rPr>
                                  <m:t>𝐶</m:t>
                                </m:r>
                              </m:e>
                              <m:sub>
                                <m:r>
                                  <a:rPr lang="en-US" sz="2400" i="1">
                                    <a:latin typeface="Cambria Math"/>
                                  </a:rPr>
                                  <m:t>3</m:t>
                                </m:r>
                              </m:sub>
                            </m:sSub>
                          </m:num>
                          <m:den>
                            <m:r>
                              <a:rPr lang="en-US" sz="2400" i="1">
                                <a:latin typeface="Cambria Math"/>
                              </a:rPr>
                              <m:t>𝜕</m:t>
                            </m:r>
                            <m:r>
                              <a:rPr lang="en-US" sz="2400" i="1">
                                <a:latin typeface="Cambria Math"/>
                              </a:rPr>
                              <m:t>𝑧</m:t>
                            </m:r>
                          </m:den>
                        </m:f>
                        <m:r>
                          <a:rPr lang="en-US" sz="2400" i="1">
                            <a:latin typeface="Cambria Math"/>
                          </a:rPr>
                          <m:t>+</m:t>
                        </m:r>
                        <m:sSub>
                          <m:sSubPr>
                            <m:ctrlPr>
                              <a:rPr lang="en-US" sz="2400" i="1">
                                <a:latin typeface="Cambria Math"/>
                              </a:rPr>
                            </m:ctrlPr>
                          </m:sSubPr>
                          <m:e>
                            <m:sSub>
                              <m:sSubPr>
                                <m:ctrlPr>
                                  <a:rPr lang="en-US" sz="2400" i="1">
                                    <a:latin typeface="Cambria Math"/>
                                  </a:rPr>
                                </m:ctrlPr>
                              </m:sSubPr>
                              <m:e>
                                <m:r>
                                  <a:rPr lang="en-US" sz="2400" i="1">
                                    <a:latin typeface="Cambria Math"/>
                                  </a:rPr>
                                  <m:t>𝑧</m:t>
                                </m:r>
                              </m:e>
                              <m:sub>
                                <m:r>
                                  <a:rPr lang="en-US" sz="2400" i="1">
                                    <a:latin typeface="Cambria Math"/>
                                  </a:rPr>
                                  <m:t>𝑎𝑟𝑔</m:t>
                                </m:r>
                              </m:sub>
                            </m:sSub>
                            <m:r>
                              <a:rPr lang="en-US" sz="2400" i="1">
                                <a:latin typeface="Cambria Math"/>
                              </a:rPr>
                              <m:t>𝐶</m:t>
                            </m:r>
                          </m:e>
                          <m:sub>
                            <m:r>
                              <a:rPr lang="en-US" sz="2400" i="1">
                                <a:latin typeface="Cambria Math"/>
                              </a:rPr>
                              <m:t>3</m:t>
                            </m:r>
                          </m:sub>
                        </m:sSub>
                        <m:f>
                          <m:fPr>
                            <m:ctrlPr>
                              <a:rPr lang="en-US" sz="2400" i="1">
                                <a:latin typeface="Cambria Math"/>
                              </a:rPr>
                            </m:ctrlPr>
                          </m:fPr>
                          <m:num>
                            <m:r>
                              <a:rPr lang="en-US" sz="2400" i="1">
                                <a:latin typeface="Cambria Math"/>
                              </a:rPr>
                              <m:t>𝜕𝜙</m:t>
                            </m:r>
                          </m:num>
                          <m:den>
                            <m:r>
                              <a:rPr lang="en-US" sz="2400" i="1">
                                <a:latin typeface="Cambria Math"/>
                              </a:rPr>
                              <m:t>𝜕</m:t>
                            </m:r>
                            <m:r>
                              <a:rPr lang="en-US" sz="2400" i="1">
                                <a:latin typeface="Cambria Math"/>
                              </a:rPr>
                              <m:t>𝑧</m:t>
                            </m:r>
                          </m:den>
                        </m:f>
                        <m:r>
                          <a:rPr lang="en-US" sz="2400" i="1">
                            <a:latin typeface="Cambria Math"/>
                          </a:rPr>
                          <m:t>+</m:t>
                        </m:r>
                        <m:sSub>
                          <m:sSubPr>
                            <m:ctrlPr>
                              <a:rPr lang="en-US" sz="2400" i="1">
                                <a:latin typeface="Cambria Math"/>
                              </a:rPr>
                            </m:ctrlPr>
                          </m:sSubPr>
                          <m:e>
                            <m:r>
                              <a:rPr lang="en-US" sz="2400" i="1">
                                <a:latin typeface="Cambria Math"/>
                              </a:rPr>
                              <m:t>𝐶</m:t>
                            </m:r>
                          </m:e>
                          <m:sub>
                            <m:r>
                              <a:rPr lang="en-US" sz="2400" i="1">
                                <a:latin typeface="Cambria Math"/>
                              </a:rPr>
                              <m:t>3</m:t>
                            </m:r>
                          </m:sub>
                        </m:sSub>
                        <m:d>
                          <m:dPr>
                            <m:ctrlPr>
                              <a:rPr lang="en-US" sz="2400" i="1">
                                <a:latin typeface="Cambria Math"/>
                              </a:rPr>
                            </m:ctrlPr>
                          </m:dPr>
                          <m:e>
                            <m:f>
                              <m:fPr>
                                <m:ctrlPr>
                                  <a:rPr lang="en-US" sz="2400" i="1">
                                    <a:latin typeface="Cambria Math"/>
                                  </a:rPr>
                                </m:ctrlPr>
                              </m:fPr>
                              <m:num>
                                <m:r>
                                  <a:rPr lang="en-US" sz="2400" i="1">
                                    <a:latin typeface="Cambria Math"/>
                                  </a:rPr>
                                  <m:t>𝜕</m:t>
                                </m:r>
                                <m:sSub>
                                  <m:sSubPr>
                                    <m:ctrlPr>
                                      <a:rPr lang="en-US" sz="2400" i="1">
                                        <a:latin typeface="Cambria Math"/>
                                      </a:rPr>
                                    </m:ctrlPr>
                                  </m:sSubPr>
                                  <m:e>
                                    <m:r>
                                      <a:rPr lang="en-US" sz="2400" i="1">
                                        <a:latin typeface="Cambria Math"/>
                                      </a:rPr>
                                      <m:t>𝑉</m:t>
                                    </m:r>
                                  </m:e>
                                  <m:sub>
                                    <m:r>
                                      <a:rPr lang="en-US" sz="2400" i="1">
                                        <a:latin typeface="Cambria Math"/>
                                      </a:rPr>
                                      <m:t>3</m:t>
                                    </m:r>
                                  </m:sub>
                                </m:sSub>
                              </m:num>
                              <m:den>
                                <m:r>
                                  <a:rPr lang="en-US" sz="2400" i="1">
                                    <a:latin typeface="Cambria Math"/>
                                  </a:rPr>
                                  <m:t>𝜕</m:t>
                                </m:r>
                                <m:r>
                                  <a:rPr lang="en-US" sz="2400" i="1">
                                    <a:latin typeface="Cambria Math"/>
                                  </a:rPr>
                                  <m:t>𝑧</m:t>
                                </m:r>
                              </m:den>
                            </m:f>
                            <m:r>
                              <a:rPr lang="en-US" sz="2400" i="1">
                                <a:latin typeface="Cambria Math"/>
                              </a:rPr>
                              <m:t>+</m:t>
                            </m:r>
                            <m:f>
                              <m:fPr>
                                <m:ctrlPr>
                                  <a:rPr lang="en-US" sz="2400" i="1">
                                    <a:latin typeface="Cambria Math"/>
                                  </a:rPr>
                                </m:ctrlPr>
                              </m:fPr>
                              <m:num>
                                <m:r>
                                  <a:rPr lang="en-US" sz="2400" i="1">
                                    <a:latin typeface="Cambria Math"/>
                                  </a:rPr>
                                  <m:t>𝜕</m:t>
                                </m:r>
                                <m:r>
                                  <a:rPr lang="en-US" sz="2400" i="1">
                                    <a:latin typeface="Cambria Math"/>
                                  </a:rPr>
                                  <m:t>𝑉</m:t>
                                </m:r>
                              </m:num>
                              <m:den>
                                <m:r>
                                  <a:rPr lang="en-US" sz="2400" i="1">
                                    <a:latin typeface="Cambria Math"/>
                                  </a:rPr>
                                  <m:t>𝜕</m:t>
                                </m:r>
                                <m:r>
                                  <a:rPr lang="en-US" sz="2400" i="1">
                                    <a:latin typeface="Cambria Math"/>
                                  </a:rPr>
                                  <m:t>𝑧</m:t>
                                </m:r>
                              </m:den>
                            </m:f>
                          </m:e>
                        </m:d>
                        <m:r>
                          <a:rPr lang="en-US" sz="2400" i="1">
                            <a:latin typeface="Cambria Math"/>
                          </a:rPr>
                          <m:t>+</m:t>
                        </m:r>
                        <m:r>
                          <a:rPr lang="en-US" sz="2400" i="1">
                            <a:latin typeface="Cambria Math"/>
                          </a:rPr>
                          <m:t>𝑔</m:t>
                        </m:r>
                        <m:sSub>
                          <m:sSubPr>
                            <m:ctrlPr>
                              <a:rPr lang="en-US" sz="2400" i="1">
                                <a:latin typeface="Cambria Math"/>
                              </a:rPr>
                            </m:ctrlPr>
                          </m:sSubPr>
                          <m:e>
                            <m:r>
                              <a:rPr lang="en-US" sz="2400" i="1">
                                <a:latin typeface="Cambria Math"/>
                              </a:rPr>
                              <m:t>𝐶</m:t>
                            </m:r>
                          </m:e>
                          <m:sub>
                            <m:r>
                              <a:rPr lang="en-US" sz="2400" i="1">
                                <a:latin typeface="Cambria Math"/>
                              </a:rPr>
                              <m:t>3</m:t>
                            </m:r>
                          </m:sub>
                        </m:sSub>
                        <m:d>
                          <m:dPr>
                            <m:ctrlPr>
                              <a:rPr lang="en-US" sz="2400" i="1">
                                <a:latin typeface="Cambria Math"/>
                              </a:rPr>
                            </m:ctrlPr>
                          </m:dPr>
                          <m:e>
                            <m:f>
                              <m:fPr>
                                <m:ctrlPr>
                                  <a:rPr lang="en-US" sz="2400" i="1">
                                    <a:latin typeface="Cambria Math"/>
                                  </a:rPr>
                                </m:ctrlPr>
                              </m:fPr>
                              <m:num>
                                <m:r>
                                  <a:rPr lang="en-US" sz="2400">
                                    <a:latin typeface="Cambria Math"/>
                                  </a:rPr>
                                  <m:t>𝜕</m:t>
                                </m:r>
                                <m:sSub>
                                  <m:sSubPr>
                                    <m:ctrlPr>
                                      <a:rPr lang="en-US" sz="2400" i="1">
                                        <a:latin typeface="Cambria Math"/>
                                      </a:rPr>
                                    </m:ctrlPr>
                                  </m:sSubPr>
                                  <m:e>
                                    <m:r>
                                      <a:rPr lang="en-US" sz="2400" i="1">
                                        <a:latin typeface="Cambria Math"/>
                                      </a:rPr>
                                      <m:t>𝐶</m:t>
                                    </m:r>
                                  </m:e>
                                  <m:sub>
                                    <m:r>
                                      <a:rPr lang="en-US" sz="2400" i="1">
                                        <a:latin typeface="Cambria Math"/>
                                      </a:rPr>
                                      <m:t>1</m:t>
                                    </m:r>
                                  </m:sub>
                                </m:sSub>
                              </m:num>
                              <m:den>
                                <m:r>
                                  <a:rPr lang="en-US" sz="2400" i="1">
                                    <a:latin typeface="Cambria Math"/>
                                  </a:rPr>
                                  <m:t>𝜕</m:t>
                                </m:r>
                                <m:r>
                                  <a:rPr lang="en-US" sz="2400" i="1">
                                    <a:latin typeface="Cambria Math"/>
                                  </a:rPr>
                                  <m:t>𝑧</m:t>
                                </m:r>
                              </m:den>
                            </m:f>
                            <m:r>
                              <a:rPr lang="en-US" sz="2400" i="1">
                                <a:latin typeface="Cambria Math"/>
                              </a:rPr>
                              <m:t>+</m:t>
                            </m:r>
                            <m:f>
                              <m:fPr>
                                <m:ctrlPr>
                                  <a:rPr lang="en-US" sz="2400" i="1">
                                    <a:latin typeface="Cambria Math"/>
                                  </a:rPr>
                                </m:ctrlPr>
                              </m:fPr>
                              <m:num>
                                <m:r>
                                  <a:rPr lang="en-US" sz="2400">
                                    <a:latin typeface="Cambria Math"/>
                                  </a:rPr>
                                  <m:t>𝜕</m:t>
                                </m:r>
                                <m:sSub>
                                  <m:sSubPr>
                                    <m:ctrlPr>
                                      <a:rPr lang="en-US" sz="2400" i="1">
                                        <a:latin typeface="Cambria Math"/>
                                      </a:rPr>
                                    </m:ctrlPr>
                                  </m:sSubPr>
                                  <m:e>
                                    <m:r>
                                      <a:rPr lang="en-US" sz="2400" i="1">
                                        <a:latin typeface="Cambria Math"/>
                                      </a:rPr>
                                      <m:t>𝐶</m:t>
                                    </m:r>
                                  </m:e>
                                  <m:sub>
                                    <m:r>
                                      <a:rPr lang="en-US" sz="2400" i="1">
                                        <a:latin typeface="Cambria Math"/>
                                      </a:rPr>
                                      <m:t>2</m:t>
                                    </m:r>
                                  </m:sub>
                                </m:sSub>
                              </m:num>
                              <m:den>
                                <m:r>
                                  <a:rPr lang="en-US" sz="2400" i="1">
                                    <a:latin typeface="Cambria Math"/>
                                  </a:rPr>
                                  <m:t>𝜕</m:t>
                                </m:r>
                                <m:r>
                                  <a:rPr lang="en-US" sz="2400" i="1">
                                    <a:latin typeface="Cambria Math"/>
                                  </a:rPr>
                                  <m:t>𝑧</m:t>
                                </m:r>
                              </m:den>
                            </m:f>
                            <m:r>
                              <a:rPr lang="en-US" sz="2400" i="1">
                                <a:latin typeface="Cambria Math"/>
                              </a:rPr>
                              <m:t>+</m:t>
                            </m:r>
                            <m:f>
                              <m:fPr>
                                <m:ctrlPr>
                                  <a:rPr lang="en-US" sz="2400" i="1">
                                    <a:latin typeface="Cambria Math"/>
                                  </a:rPr>
                                </m:ctrlPr>
                              </m:fPr>
                              <m:num>
                                <m:r>
                                  <a:rPr lang="en-US" sz="2400">
                                    <a:latin typeface="Cambria Math"/>
                                  </a:rPr>
                                  <m:t>𝜕</m:t>
                                </m:r>
                                <m:sSub>
                                  <m:sSubPr>
                                    <m:ctrlPr>
                                      <a:rPr lang="en-US" sz="2400" i="1">
                                        <a:latin typeface="Cambria Math"/>
                                      </a:rPr>
                                    </m:ctrlPr>
                                  </m:sSubPr>
                                  <m:e>
                                    <m:r>
                                      <a:rPr lang="en-US" sz="2400" i="1">
                                        <a:latin typeface="Cambria Math"/>
                                      </a:rPr>
                                      <m:t>𝐶</m:t>
                                    </m:r>
                                  </m:e>
                                  <m:sub>
                                    <m:r>
                                      <a:rPr lang="en-US" sz="2400" i="1">
                                        <a:latin typeface="Cambria Math"/>
                                      </a:rPr>
                                      <m:t>4</m:t>
                                    </m:r>
                                  </m:sub>
                                </m:sSub>
                              </m:num>
                              <m:den>
                                <m:r>
                                  <a:rPr lang="en-US" sz="2400" i="1">
                                    <a:latin typeface="Cambria Math"/>
                                  </a:rPr>
                                  <m:t>𝜕</m:t>
                                </m:r>
                                <m:r>
                                  <a:rPr lang="en-US" sz="2400" i="1">
                                    <a:latin typeface="Cambria Math"/>
                                  </a:rPr>
                                  <m:t>𝑧</m:t>
                                </m:r>
                              </m:den>
                            </m:f>
                          </m:e>
                        </m:d>
                      </m:e>
                    </m:d>
                    <m:r>
                      <a:rPr lang="en-US" sz="2400" i="1">
                        <a:latin typeface="Cambria Math"/>
                      </a:rPr>
                      <m:t>,   </m:t>
                    </m:r>
                    <m:r>
                      <a:rPr lang="en-US" sz="2400" b="0" i="0" smtClean="0">
                        <a:latin typeface="Cambria Math" panose="02040503050406030204" pitchFamily="18" charset="0"/>
                      </a:rPr>
                      <m:t> </m:t>
                    </m:r>
                  </m:oMath>
                </a14:m>
                <a:r>
                  <a:rPr lang="en-US" sz="2400" dirty="0" smtClean="0"/>
                  <a:t>    </a:t>
                </a:r>
                <a:r>
                  <a:rPr lang="en-US" sz="2400" dirty="0"/>
                  <a:t>(6)</a:t>
                </a:r>
              </a:p>
              <a:p>
                <a:r>
                  <a:rPr lang="en-US" sz="2400" dirty="0"/>
                  <a:t>   </a:t>
                </a:r>
                <a14:m>
                  <m:oMath xmlns:m="http://schemas.openxmlformats.org/officeDocument/2006/math">
                    <m:sSub>
                      <m:sSubPr>
                        <m:ctrlPr>
                          <a:rPr lang="en-US" sz="2400" i="1">
                            <a:latin typeface="Cambria Math"/>
                          </a:rPr>
                        </m:ctrlPr>
                      </m:sSubPr>
                      <m:e>
                        <m:r>
                          <a:rPr lang="en-US" sz="2400" i="1">
                            <a:latin typeface="Cambria Math"/>
                          </a:rPr>
                          <m:t>𝐽</m:t>
                        </m:r>
                      </m:e>
                      <m:sub>
                        <m:r>
                          <a:rPr lang="en-US" sz="2400" i="1">
                            <a:latin typeface="Cambria Math"/>
                          </a:rPr>
                          <m:t>4</m:t>
                        </m:r>
                      </m:sub>
                    </m:sSub>
                    <m:r>
                      <a:rPr lang="en-US" sz="2400" i="1">
                        <a:latin typeface="Cambria Math"/>
                      </a:rPr>
                      <m:t>=−</m:t>
                    </m:r>
                    <m:sSub>
                      <m:sSubPr>
                        <m:ctrlPr>
                          <a:rPr lang="en-US" sz="2400" i="1">
                            <a:latin typeface="Cambria Math"/>
                          </a:rPr>
                        </m:ctrlPr>
                      </m:sSubPr>
                      <m:e>
                        <m:r>
                          <a:rPr lang="en-US" sz="2400" i="1">
                            <a:latin typeface="Cambria Math"/>
                          </a:rPr>
                          <m:t>𝐷</m:t>
                        </m:r>
                      </m:e>
                      <m:sub>
                        <m:r>
                          <a:rPr lang="en-US" sz="2400" i="1">
                            <a:latin typeface="Cambria Math"/>
                          </a:rPr>
                          <m:t>4</m:t>
                        </m:r>
                      </m:sub>
                    </m:sSub>
                    <m:r>
                      <a:rPr lang="en-US" sz="2400" b="0" i="1" smtClean="0">
                        <a:latin typeface="Cambria Math" panose="02040503050406030204" pitchFamily="18" charset="0"/>
                      </a:rPr>
                      <m:t>(</m:t>
                    </m:r>
                    <m:r>
                      <a:rPr lang="en-US" sz="2400" b="0" i="1" smtClean="0">
                        <a:latin typeface="Cambria Math" panose="02040503050406030204" pitchFamily="18" charset="0"/>
                      </a:rPr>
                      <m:t>𝑧</m:t>
                    </m:r>
                    <m:r>
                      <a:rPr lang="en-US" sz="2400" b="0" i="1" smtClean="0">
                        <a:latin typeface="Cambria Math" panose="02040503050406030204" pitchFamily="18" charset="0"/>
                      </a:rPr>
                      <m:t>)</m:t>
                    </m:r>
                    <m:d>
                      <m:dPr>
                        <m:ctrlPr>
                          <a:rPr lang="en-US" sz="2400" i="1">
                            <a:latin typeface="Cambria Math"/>
                          </a:rPr>
                        </m:ctrlPr>
                      </m:dPr>
                      <m:e>
                        <m:f>
                          <m:fPr>
                            <m:ctrlPr>
                              <a:rPr lang="en-US" sz="2400" i="1">
                                <a:latin typeface="Cambria Math"/>
                              </a:rPr>
                            </m:ctrlPr>
                          </m:fPr>
                          <m:num>
                            <m:r>
                              <a:rPr lang="en-US" sz="2400">
                                <a:latin typeface="Cambria Math"/>
                              </a:rPr>
                              <m:t>𝜕</m:t>
                            </m:r>
                            <m:sSub>
                              <m:sSubPr>
                                <m:ctrlPr>
                                  <a:rPr lang="en-US" sz="2400" i="1">
                                    <a:latin typeface="Cambria Math"/>
                                  </a:rPr>
                                </m:ctrlPr>
                              </m:sSubPr>
                              <m:e>
                                <m:r>
                                  <a:rPr lang="en-US" sz="2400" i="1">
                                    <a:latin typeface="Cambria Math"/>
                                  </a:rPr>
                                  <m:t>𝐶</m:t>
                                </m:r>
                              </m:e>
                              <m:sub>
                                <m:r>
                                  <a:rPr lang="en-US" sz="2400" i="1">
                                    <a:latin typeface="Cambria Math"/>
                                  </a:rPr>
                                  <m:t>4</m:t>
                                </m:r>
                              </m:sub>
                            </m:sSub>
                          </m:num>
                          <m:den>
                            <m:r>
                              <a:rPr lang="en-US" sz="2400" i="1">
                                <a:latin typeface="Cambria Math"/>
                              </a:rPr>
                              <m:t>𝜕</m:t>
                            </m:r>
                            <m:r>
                              <a:rPr lang="en-US" sz="2400" i="1">
                                <a:latin typeface="Cambria Math"/>
                              </a:rPr>
                              <m:t>𝑧</m:t>
                            </m:r>
                          </m:den>
                        </m:f>
                        <m:r>
                          <a:rPr lang="en-US" sz="2400" i="1">
                            <a:latin typeface="Cambria Math"/>
                          </a:rPr>
                          <m:t>+</m:t>
                        </m:r>
                        <m:sSub>
                          <m:sSubPr>
                            <m:ctrlPr>
                              <a:rPr lang="en-US" sz="2400" i="1">
                                <a:latin typeface="Cambria Math"/>
                              </a:rPr>
                            </m:ctrlPr>
                          </m:sSubPr>
                          <m:e>
                            <m:sSub>
                              <m:sSubPr>
                                <m:ctrlPr>
                                  <a:rPr lang="en-US" sz="2400" i="1">
                                    <a:latin typeface="Cambria Math"/>
                                  </a:rPr>
                                </m:ctrlPr>
                              </m:sSubPr>
                              <m:e>
                                <m:r>
                                  <a:rPr lang="en-US" sz="2400" i="1">
                                    <a:latin typeface="Cambria Math"/>
                                  </a:rPr>
                                  <m:t>𝑧</m:t>
                                </m:r>
                              </m:e>
                              <m:sub>
                                <m:r>
                                  <a:rPr lang="en-US" sz="2400" i="1">
                                    <a:latin typeface="Cambria Math"/>
                                  </a:rPr>
                                  <m:t>𝑎𝑟𝑔</m:t>
                                </m:r>
                              </m:sub>
                            </m:sSub>
                            <m:r>
                              <a:rPr lang="en-US" sz="2400" i="1">
                                <a:latin typeface="Cambria Math"/>
                              </a:rPr>
                              <m:t>𝐶</m:t>
                            </m:r>
                          </m:e>
                          <m:sub>
                            <m:r>
                              <a:rPr lang="en-US" sz="2400" i="1">
                                <a:latin typeface="Cambria Math"/>
                              </a:rPr>
                              <m:t>4</m:t>
                            </m:r>
                          </m:sub>
                        </m:sSub>
                        <m:f>
                          <m:fPr>
                            <m:ctrlPr>
                              <a:rPr lang="en-US" sz="2400" i="1">
                                <a:latin typeface="Cambria Math"/>
                              </a:rPr>
                            </m:ctrlPr>
                          </m:fPr>
                          <m:num>
                            <m:r>
                              <a:rPr lang="en-US" sz="2400" i="1">
                                <a:latin typeface="Cambria Math"/>
                              </a:rPr>
                              <m:t>𝜕𝜙</m:t>
                            </m:r>
                          </m:num>
                          <m:den>
                            <m:r>
                              <a:rPr lang="en-US" sz="2400" i="1">
                                <a:latin typeface="Cambria Math"/>
                              </a:rPr>
                              <m:t>𝜕</m:t>
                            </m:r>
                            <m:r>
                              <a:rPr lang="en-US" sz="2400" i="1">
                                <a:latin typeface="Cambria Math"/>
                              </a:rPr>
                              <m:t>𝑧</m:t>
                            </m:r>
                          </m:den>
                        </m:f>
                        <m:r>
                          <a:rPr lang="en-US" sz="2400" i="1">
                            <a:latin typeface="Cambria Math"/>
                          </a:rPr>
                          <m:t>+</m:t>
                        </m:r>
                        <m:sSub>
                          <m:sSubPr>
                            <m:ctrlPr>
                              <a:rPr lang="en-US" sz="2400" i="1">
                                <a:latin typeface="Cambria Math"/>
                              </a:rPr>
                            </m:ctrlPr>
                          </m:sSubPr>
                          <m:e>
                            <m:r>
                              <a:rPr lang="en-US" sz="2400" i="1">
                                <a:latin typeface="Cambria Math"/>
                              </a:rPr>
                              <m:t>𝐶</m:t>
                            </m:r>
                          </m:e>
                          <m:sub>
                            <m:r>
                              <a:rPr lang="en-US" sz="2400" i="1">
                                <a:latin typeface="Cambria Math"/>
                              </a:rPr>
                              <m:t>4</m:t>
                            </m:r>
                          </m:sub>
                        </m:sSub>
                        <m:d>
                          <m:dPr>
                            <m:ctrlPr>
                              <a:rPr lang="en-US" sz="2400" i="1">
                                <a:latin typeface="Cambria Math"/>
                              </a:rPr>
                            </m:ctrlPr>
                          </m:dPr>
                          <m:e>
                            <m:f>
                              <m:fPr>
                                <m:ctrlPr>
                                  <a:rPr lang="en-US" sz="2400" i="1">
                                    <a:latin typeface="Cambria Math"/>
                                  </a:rPr>
                                </m:ctrlPr>
                              </m:fPr>
                              <m:num>
                                <m:r>
                                  <a:rPr lang="en-US" sz="2400" i="1">
                                    <a:latin typeface="Cambria Math"/>
                                  </a:rPr>
                                  <m:t>𝜕</m:t>
                                </m:r>
                                <m:sSub>
                                  <m:sSubPr>
                                    <m:ctrlPr>
                                      <a:rPr lang="en-US" sz="2400" i="1">
                                        <a:latin typeface="Cambria Math"/>
                                      </a:rPr>
                                    </m:ctrlPr>
                                  </m:sSubPr>
                                  <m:e>
                                    <m:r>
                                      <a:rPr lang="en-US" sz="2400" i="1">
                                        <a:latin typeface="Cambria Math"/>
                                      </a:rPr>
                                      <m:t>𝑉</m:t>
                                    </m:r>
                                  </m:e>
                                  <m:sub>
                                    <m:r>
                                      <a:rPr lang="en-US" sz="2400" i="1">
                                        <a:latin typeface="Cambria Math"/>
                                      </a:rPr>
                                      <m:t>4</m:t>
                                    </m:r>
                                  </m:sub>
                                </m:sSub>
                              </m:num>
                              <m:den>
                                <m:r>
                                  <a:rPr lang="en-US" sz="2400" i="1">
                                    <a:latin typeface="Cambria Math"/>
                                  </a:rPr>
                                  <m:t>𝜕</m:t>
                                </m:r>
                                <m:r>
                                  <a:rPr lang="en-US" sz="2400" i="1">
                                    <a:latin typeface="Cambria Math"/>
                                  </a:rPr>
                                  <m:t>𝑧</m:t>
                                </m:r>
                              </m:den>
                            </m:f>
                            <m:r>
                              <a:rPr lang="en-US" sz="2400" i="1">
                                <a:latin typeface="Cambria Math"/>
                              </a:rPr>
                              <m:t>+</m:t>
                            </m:r>
                            <m:f>
                              <m:fPr>
                                <m:ctrlPr>
                                  <a:rPr lang="en-US" sz="2400" i="1">
                                    <a:latin typeface="Cambria Math"/>
                                  </a:rPr>
                                </m:ctrlPr>
                              </m:fPr>
                              <m:num>
                                <m:r>
                                  <a:rPr lang="en-US" sz="2400" i="1">
                                    <a:latin typeface="Cambria Math"/>
                                  </a:rPr>
                                  <m:t>𝜕</m:t>
                                </m:r>
                                <m:r>
                                  <a:rPr lang="en-US" sz="2400" i="1">
                                    <a:latin typeface="Cambria Math"/>
                                  </a:rPr>
                                  <m:t>𝑉</m:t>
                                </m:r>
                              </m:num>
                              <m:den>
                                <m:r>
                                  <a:rPr lang="en-US" sz="2400" i="1">
                                    <a:latin typeface="Cambria Math"/>
                                  </a:rPr>
                                  <m:t>𝜕</m:t>
                                </m:r>
                                <m:r>
                                  <a:rPr lang="en-US" sz="2400" i="1">
                                    <a:latin typeface="Cambria Math"/>
                                  </a:rPr>
                                  <m:t>𝑧</m:t>
                                </m:r>
                              </m:den>
                            </m:f>
                          </m:e>
                        </m:d>
                        <m:r>
                          <a:rPr lang="en-US" sz="2400" i="1">
                            <a:latin typeface="Cambria Math"/>
                          </a:rPr>
                          <m:t>+</m:t>
                        </m:r>
                        <m:r>
                          <a:rPr lang="en-US" sz="2400" i="1">
                            <a:latin typeface="Cambria Math"/>
                          </a:rPr>
                          <m:t>𝑔</m:t>
                        </m:r>
                        <m:sSub>
                          <m:sSubPr>
                            <m:ctrlPr>
                              <a:rPr lang="en-US" sz="2400" i="1">
                                <a:latin typeface="Cambria Math"/>
                              </a:rPr>
                            </m:ctrlPr>
                          </m:sSubPr>
                          <m:e>
                            <m:r>
                              <a:rPr lang="en-US" sz="2400" i="1">
                                <a:latin typeface="Cambria Math"/>
                              </a:rPr>
                              <m:t>𝐶</m:t>
                            </m:r>
                          </m:e>
                          <m:sub>
                            <m:r>
                              <a:rPr lang="en-US" sz="2400" i="1">
                                <a:latin typeface="Cambria Math"/>
                              </a:rPr>
                              <m:t>4</m:t>
                            </m:r>
                          </m:sub>
                        </m:sSub>
                        <m:d>
                          <m:dPr>
                            <m:ctrlPr>
                              <a:rPr lang="en-US" sz="2400" i="1">
                                <a:latin typeface="Cambria Math"/>
                              </a:rPr>
                            </m:ctrlPr>
                          </m:dPr>
                          <m:e>
                            <m:f>
                              <m:fPr>
                                <m:ctrlPr>
                                  <a:rPr lang="en-US" sz="2400" i="1">
                                    <a:latin typeface="Cambria Math"/>
                                  </a:rPr>
                                </m:ctrlPr>
                              </m:fPr>
                              <m:num>
                                <m:r>
                                  <a:rPr lang="en-US" sz="2400">
                                    <a:latin typeface="Cambria Math"/>
                                  </a:rPr>
                                  <m:t>𝜕</m:t>
                                </m:r>
                                <m:sSub>
                                  <m:sSubPr>
                                    <m:ctrlPr>
                                      <a:rPr lang="en-US" sz="2400" i="1">
                                        <a:latin typeface="Cambria Math"/>
                                      </a:rPr>
                                    </m:ctrlPr>
                                  </m:sSubPr>
                                  <m:e>
                                    <m:r>
                                      <a:rPr lang="en-US" sz="2400" i="1">
                                        <a:latin typeface="Cambria Math"/>
                                      </a:rPr>
                                      <m:t>𝐶</m:t>
                                    </m:r>
                                  </m:e>
                                  <m:sub>
                                    <m:r>
                                      <a:rPr lang="en-US" sz="2400" i="1">
                                        <a:latin typeface="Cambria Math"/>
                                      </a:rPr>
                                      <m:t>1</m:t>
                                    </m:r>
                                  </m:sub>
                                </m:sSub>
                              </m:num>
                              <m:den>
                                <m:r>
                                  <a:rPr lang="en-US" sz="2400" i="1">
                                    <a:latin typeface="Cambria Math"/>
                                  </a:rPr>
                                  <m:t>𝜕</m:t>
                                </m:r>
                                <m:r>
                                  <a:rPr lang="en-US" sz="2400" i="1">
                                    <a:latin typeface="Cambria Math"/>
                                  </a:rPr>
                                  <m:t>𝑧</m:t>
                                </m:r>
                              </m:den>
                            </m:f>
                            <m:r>
                              <a:rPr lang="en-US" sz="2400" i="1">
                                <a:latin typeface="Cambria Math"/>
                              </a:rPr>
                              <m:t>+</m:t>
                            </m:r>
                            <m:f>
                              <m:fPr>
                                <m:ctrlPr>
                                  <a:rPr lang="en-US" sz="2400" i="1">
                                    <a:latin typeface="Cambria Math"/>
                                  </a:rPr>
                                </m:ctrlPr>
                              </m:fPr>
                              <m:num>
                                <m:r>
                                  <a:rPr lang="en-US" sz="2400">
                                    <a:latin typeface="Cambria Math"/>
                                  </a:rPr>
                                  <m:t>𝜕</m:t>
                                </m:r>
                                <m:sSub>
                                  <m:sSubPr>
                                    <m:ctrlPr>
                                      <a:rPr lang="en-US" sz="2400" i="1">
                                        <a:latin typeface="Cambria Math"/>
                                      </a:rPr>
                                    </m:ctrlPr>
                                  </m:sSubPr>
                                  <m:e>
                                    <m:r>
                                      <a:rPr lang="en-US" sz="2400" i="1">
                                        <a:latin typeface="Cambria Math"/>
                                      </a:rPr>
                                      <m:t>𝐶</m:t>
                                    </m:r>
                                  </m:e>
                                  <m:sub>
                                    <m:r>
                                      <a:rPr lang="en-US" sz="2400" i="1">
                                        <a:latin typeface="Cambria Math"/>
                                      </a:rPr>
                                      <m:t>2</m:t>
                                    </m:r>
                                  </m:sub>
                                </m:sSub>
                              </m:num>
                              <m:den>
                                <m:r>
                                  <a:rPr lang="en-US" sz="2400" i="1">
                                    <a:latin typeface="Cambria Math"/>
                                  </a:rPr>
                                  <m:t>𝜕</m:t>
                                </m:r>
                                <m:r>
                                  <a:rPr lang="en-US" sz="2400" i="1">
                                    <a:latin typeface="Cambria Math"/>
                                  </a:rPr>
                                  <m:t>𝑧</m:t>
                                </m:r>
                              </m:den>
                            </m:f>
                            <m:r>
                              <a:rPr lang="en-US" sz="2400" i="1">
                                <a:latin typeface="Cambria Math"/>
                              </a:rPr>
                              <m:t>+</m:t>
                            </m:r>
                            <m:f>
                              <m:fPr>
                                <m:ctrlPr>
                                  <a:rPr lang="en-US" sz="2400" i="1">
                                    <a:latin typeface="Cambria Math"/>
                                  </a:rPr>
                                </m:ctrlPr>
                              </m:fPr>
                              <m:num>
                                <m:r>
                                  <a:rPr lang="en-US" sz="2400">
                                    <a:latin typeface="Cambria Math"/>
                                  </a:rPr>
                                  <m:t>𝜕</m:t>
                                </m:r>
                                <m:sSub>
                                  <m:sSubPr>
                                    <m:ctrlPr>
                                      <a:rPr lang="en-US" sz="2400" i="1">
                                        <a:latin typeface="Cambria Math"/>
                                      </a:rPr>
                                    </m:ctrlPr>
                                  </m:sSubPr>
                                  <m:e>
                                    <m:r>
                                      <a:rPr lang="en-US" sz="2400" i="1">
                                        <a:latin typeface="Cambria Math"/>
                                      </a:rPr>
                                      <m:t>𝐶</m:t>
                                    </m:r>
                                  </m:e>
                                  <m:sub>
                                    <m:r>
                                      <a:rPr lang="en-US" sz="2400" i="1">
                                        <a:latin typeface="Cambria Math"/>
                                      </a:rPr>
                                      <m:t>3</m:t>
                                    </m:r>
                                  </m:sub>
                                </m:sSub>
                              </m:num>
                              <m:den>
                                <m:r>
                                  <a:rPr lang="en-US" sz="2400" i="1">
                                    <a:latin typeface="Cambria Math"/>
                                  </a:rPr>
                                  <m:t>𝜕</m:t>
                                </m:r>
                                <m:r>
                                  <a:rPr lang="en-US" sz="2400" i="1">
                                    <a:latin typeface="Cambria Math"/>
                                  </a:rPr>
                                  <m:t>𝑧</m:t>
                                </m:r>
                              </m:den>
                            </m:f>
                          </m:e>
                        </m:d>
                      </m:e>
                    </m:d>
                    <m:r>
                      <a:rPr lang="en-US" sz="2400" i="1">
                        <a:latin typeface="Cambria Math"/>
                      </a:rPr>
                      <m:t>,   </m:t>
                    </m:r>
                  </m:oMath>
                </a14:m>
                <a:r>
                  <a:rPr lang="en-US" sz="2400" dirty="0" smtClean="0"/>
                  <a:t>     </a:t>
                </a:r>
                <a:r>
                  <a:rPr lang="en-US" sz="2400" dirty="0"/>
                  <a:t>(7</a:t>
                </a:r>
                <a:r>
                  <a:rPr lang="en-US" sz="2400" dirty="0" smtClean="0"/>
                  <a:t>)</a:t>
                </a:r>
              </a:p>
              <a:p>
                <a:endParaRPr lang="en-US" sz="2400" dirty="0"/>
              </a:p>
              <a:p>
                <a:r>
                  <a:rPr lang="en-US" sz="2400" dirty="0"/>
                  <a:t>where </a:t>
                </a:r>
                <a:r>
                  <a:rPr lang="en-US" sz="2400" i="1" dirty="0"/>
                  <a:t>D</a:t>
                </a:r>
                <a:r>
                  <a:rPr lang="en-US" sz="2400" baseline="-25000" dirty="0"/>
                  <a:t>i</a:t>
                </a:r>
                <a:r>
                  <a:rPr lang="en-US" sz="2400" dirty="0"/>
                  <a:t>, </a:t>
                </a:r>
                <a:r>
                  <a:rPr lang="en-US" sz="2400" dirty="0" err="1"/>
                  <a:t>i</a:t>
                </a:r>
                <a:r>
                  <a:rPr lang="en-US" sz="2400" dirty="0"/>
                  <a:t>=Na, Cl, 1, 2, 3, and 4 are diffusion coefficients, and </a:t>
                </a:r>
                <a:r>
                  <a:rPr lang="en-US" sz="2400" i="1" dirty="0"/>
                  <a:t>g</a:t>
                </a:r>
                <a:r>
                  <a:rPr lang="en-US" sz="2400" dirty="0"/>
                  <a:t> is the parameter characterizing steric effect. Larger </a:t>
                </a:r>
                <a:r>
                  <a:rPr lang="en-US" sz="2400" i="1" dirty="0"/>
                  <a:t>g</a:t>
                </a:r>
                <a:r>
                  <a:rPr lang="en-US" sz="2400" dirty="0"/>
                  <a:t> implies larger steric effect, but </a:t>
                </a:r>
                <a:r>
                  <a:rPr lang="en-US" sz="2400" i="1" dirty="0"/>
                  <a:t>g</a:t>
                </a:r>
                <a:r>
                  <a:rPr lang="en-US" sz="2400" dirty="0"/>
                  <a:t> can not be arbitrarily large due to the limitation of stability. </a:t>
                </a:r>
                <a:r>
                  <a:rPr lang="en-US" sz="2400" i="1" dirty="0"/>
                  <a:t>V</a:t>
                </a:r>
                <a:r>
                  <a:rPr lang="en-US" sz="2400" i="1" baseline="-25000" dirty="0"/>
                  <a:t>i</a:t>
                </a:r>
                <a:r>
                  <a:rPr lang="en-US" sz="2400" dirty="0"/>
                  <a:t>, </a:t>
                </a:r>
                <a:r>
                  <a:rPr lang="en-US" sz="2400" i="1" dirty="0" err="1"/>
                  <a:t>i</a:t>
                </a:r>
                <a:r>
                  <a:rPr lang="en-US" sz="2400" dirty="0"/>
                  <a:t>=1, 2, 3 and 4 being the trap potential for </a:t>
                </a:r>
                <a:r>
                  <a:rPr lang="en-US" sz="2400" i="1" dirty="0" smtClean="0"/>
                  <a:t>c</a:t>
                </a:r>
                <a:r>
                  <a:rPr lang="en-US" sz="2400" i="1" baseline="-25000" dirty="0" smtClean="0"/>
                  <a:t>i</a:t>
                </a:r>
                <a:endParaRPr lang="en-US" sz="2400" dirty="0"/>
              </a:p>
            </p:txBody>
          </p:sp>
        </mc:Choice>
        <mc:Fallback>
          <p:sp>
            <p:nvSpPr>
              <p:cNvPr id="6" name="TextBox 5"/>
              <p:cNvSpPr txBox="1">
                <a:spLocks noRot="1" noChangeAspect="1" noMove="1" noResize="1" noEditPoints="1" noAdjustHandles="1" noChangeArrowheads="1" noChangeShapeType="1" noTextEdit="1"/>
              </p:cNvSpPr>
              <p:nvPr/>
            </p:nvSpPr>
            <p:spPr>
              <a:xfrm>
                <a:off x="304800" y="9793187"/>
                <a:ext cx="11582400" cy="6755247"/>
              </a:xfrm>
              <a:prstGeom prst="rect">
                <a:avLst/>
              </a:prstGeom>
              <a:blipFill rotWithShape="1">
                <a:blip r:embed="rId3"/>
                <a:stretch>
                  <a:fillRect l="-789" b="-992"/>
                </a:stretch>
              </a:blipFill>
            </p:spPr>
            <p:txBody>
              <a:bodyPr/>
              <a:lstStyle/>
              <a:p>
                <a:r>
                  <a:rPr lang="en-US">
                    <a:noFill/>
                  </a:rPr>
                  <a:t> </a:t>
                </a:r>
              </a:p>
            </p:txBody>
          </p:sp>
        </mc:Fallback>
      </mc:AlternateContent>
      <p:sp>
        <p:nvSpPr>
          <p:cNvPr id="7" name="TextBox 6"/>
          <p:cNvSpPr txBox="1"/>
          <p:nvPr/>
        </p:nvSpPr>
        <p:spPr>
          <a:xfrm>
            <a:off x="3581400" y="762000"/>
            <a:ext cx="5160131" cy="646331"/>
          </a:xfrm>
          <a:prstGeom prst="rect">
            <a:avLst/>
          </a:prstGeom>
          <a:noFill/>
        </p:spPr>
        <p:txBody>
          <a:bodyPr wrap="none" rtlCol="0">
            <a:spAutoFit/>
          </a:bodyPr>
          <a:lstStyle/>
          <a:p>
            <a:pPr lvl="0"/>
            <a:r>
              <a:rPr lang="en-US" sz="3600" b="1" dirty="0" smtClean="0">
                <a:solidFill>
                  <a:schemeClr val="tx2"/>
                </a:solidFill>
              </a:rPr>
              <a:t>Mathematical Description</a:t>
            </a:r>
          </a:p>
        </p:txBody>
      </p:sp>
      <mc:AlternateContent xmlns:mc="http://schemas.openxmlformats.org/markup-compatibility/2006">
        <mc:Choice xmlns:a14="http://schemas.microsoft.com/office/drawing/2010/main" Requires="a14">
          <p:sp>
            <p:nvSpPr>
              <p:cNvPr id="3" name="TextBox 2"/>
              <p:cNvSpPr txBox="1"/>
              <p:nvPr/>
            </p:nvSpPr>
            <p:spPr>
              <a:xfrm>
                <a:off x="279400" y="1554480"/>
                <a:ext cx="6176264" cy="4154984"/>
              </a:xfrm>
              <a:prstGeom prst="rect">
                <a:avLst/>
              </a:prstGeom>
              <a:noFill/>
            </p:spPr>
            <p:txBody>
              <a:bodyPr wrap="square" rtlCol="0">
                <a:spAutoFit/>
              </a:bodyPr>
              <a:lstStyle/>
              <a:p>
                <a:pPr lvl="0"/>
                <a:endParaRPr lang="en-US" sz="2400" dirty="0">
                  <a:solidFill>
                    <a:srgbClr val="FF0000"/>
                  </a:solidFill>
                </a:endParaRPr>
              </a:p>
              <a:p>
                <a:r>
                  <a:rPr lang="en-US" sz="2400" dirty="0"/>
                  <a:t>The axisymmetric geometric configuration is shown in Fig. </a:t>
                </a:r>
                <a:r>
                  <a:rPr lang="en-US" sz="2400" dirty="0"/>
                  <a:t>2</a:t>
                </a:r>
                <a:r>
                  <a:rPr lang="en-US" sz="2400" dirty="0" smtClean="0"/>
                  <a:t>, </a:t>
                </a:r>
              </a:p>
              <a:p>
                <a:r>
                  <a:rPr lang="en-US" sz="2400" dirty="0" smtClean="0"/>
                  <a:t>with </a:t>
                </a:r>
                <a14:m>
                  <m:oMath xmlns:m="http://schemas.openxmlformats.org/officeDocument/2006/math">
                    <m:sSub>
                      <m:sSubPr>
                        <m:ctrlPr>
                          <a:rPr lang="en-US" sz="2400" i="1" smtClean="0">
                            <a:latin typeface="Cambria Math"/>
                          </a:rPr>
                        </m:ctrlPr>
                      </m:sSubPr>
                      <m:e>
                        <m:r>
                          <m:rPr>
                            <m:sty m:val="p"/>
                          </m:rPr>
                          <a:rPr lang="en-US" sz="2400">
                            <a:latin typeface="Cambria Math" panose="02040503050406030204" pitchFamily="18" charset="0"/>
                          </a:rPr>
                          <m:t>Ω</m:t>
                        </m:r>
                      </m:e>
                      <m:sub>
                        <m:r>
                          <a:rPr lang="en-US" sz="2400" i="1">
                            <a:latin typeface="Cambria Math" panose="02040503050406030204" pitchFamily="18" charset="0"/>
                          </a:rPr>
                          <m:t>𝑅</m:t>
                        </m:r>
                      </m:sub>
                    </m:sSub>
                    <m:r>
                      <a:rPr lang="en-US" sz="2400" i="1">
                        <a:latin typeface="Cambria Math" panose="02040503050406030204" pitchFamily="18" charset="0"/>
                      </a:rPr>
                      <m:t>=</m:t>
                    </m:r>
                    <m:d>
                      <m:dPr>
                        <m:begChr m:val="["/>
                        <m:endChr m:val="]"/>
                        <m:ctrlPr>
                          <a:rPr lang="en-US" sz="2400" i="1">
                            <a:latin typeface="Cambria Math"/>
                          </a:rPr>
                        </m:ctrlPr>
                      </m:dPr>
                      <m:e>
                        <m:r>
                          <a:rPr lang="en-US" sz="2400" i="1">
                            <a:latin typeface="Cambria Math" panose="02040503050406030204" pitchFamily="18" charset="0"/>
                          </a:rPr>
                          <m:t>0,</m:t>
                        </m:r>
                        <m:sSub>
                          <m:sSubPr>
                            <m:ctrlPr>
                              <a:rPr lang="en-US" sz="2400" i="1">
                                <a:latin typeface="Cambria Math"/>
                              </a:rPr>
                            </m:ctrlPr>
                          </m:sSubPr>
                          <m:e>
                            <m:r>
                              <a:rPr lang="en-US" sz="2400" i="1">
                                <a:latin typeface="Cambria Math" panose="02040503050406030204" pitchFamily="18" charset="0"/>
                              </a:rPr>
                              <m:t>𝐿</m:t>
                            </m:r>
                          </m:e>
                          <m:sub>
                            <m:r>
                              <a:rPr lang="en-US" sz="2400" i="1">
                                <a:latin typeface="Cambria Math" panose="02040503050406030204" pitchFamily="18" charset="0"/>
                              </a:rPr>
                              <m:t>𝑅</m:t>
                            </m:r>
                          </m:sub>
                        </m:sSub>
                      </m:e>
                    </m:d>
                    <m:r>
                      <a:rPr lang="en-US" sz="2400" i="1">
                        <a:latin typeface="Cambria Math" panose="02040503050406030204" pitchFamily="18" charset="0"/>
                      </a:rPr>
                      <m:t>∪</m:t>
                    </m:r>
                    <m:d>
                      <m:dPr>
                        <m:begChr m:val="["/>
                        <m:endChr m:val="]"/>
                        <m:ctrlPr>
                          <a:rPr lang="en-US" sz="2400" i="1" smtClean="0">
                            <a:solidFill>
                              <a:schemeClr val="tx1"/>
                            </a:solidFill>
                            <a:latin typeface="Cambria Math"/>
                          </a:rPr>
                        </m:ctrlPr>
                      </m:dPr>
                      <m:e>
                        <m:r>
                          <a:rPr lang="en-US" sz="2400" i="1">
                            <a:solidFill>
                              <a:schemeClr val="tx1"/>
                            </a:solidFill>
                            <a:latin typeface="Cambria Math" panose="02040503050406030204" pitchFamily="18" charset="0"/>
                          </a:rPr>
                          <m:t>𝐿</m:t>
                        </m:r>
                        <m:r>
                          <a:rPr lang="en-US" sz="2400" i="1">
                            <a:solidFill>
                              <a:schemeClr val="tx1"/>
                            </a:solidFill>
                            <a:latin typeface="Cambria Math" panose="02040503050406030204" pitchFamily="18" charset="0"/>
                          </a:rPr>
                          <m:t>+</m:t>
                        </m:r>
                        <m:sSub>
                          <m:sSubPr>
                            <m:ctrlPr>
                              <a:rPr lang="en-US" sz="2400" i="1">
                                <a:solidFill>
                                  <a:schemeClr val="tx1"/>
                                </a:solidFill>
                                <a:latin typeface="Cambria Math"/>
                              </a:rPr>
                            </m:ctrlPr>
                          </m:sSubPr>
                          <m:e>
                            <m:r>
                              <a:rPr lang="en-US" sz="2400" i="1">
                                <a:solidFill>
                                  <a:schemeClr val="tx1"/>
                                </a:solidFill>
                                <a:latin typeface="Cambria Math" panose="02040503050406030204" pitchFamily="18" charset="0"/>
                              </a:rPr>
                              <m:t>𝐿</m:t>
                            </m:r>
                          </m:e>
                          <m:sub>
                            <m:r>
                              <a:rPr lang="en-US" sz="2400" i="1">
                                <a:solidFill>
                                  <a:schemeClr val="tx1"/>
                                </a:solidFill>
                                <a:latin typeface="Cambria Math" panose="02040503050406030204" pitchFamily="18" charset="0"/>
                              </a:rPr>
                              <m:t>𝑅</m:t>
                            </m:r>
                          </m:sub>
                        </m:sSub>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𝐿</m:t>
                        </m:r>
                        <m:r>
                          <a:rPr lang="en-US" sz="2400" i="1">
                            <a:solidFill>
                              <a:schemeClr val="tx1"/>
                            </a:solidFill>
                            <a:latin typeface="Cambria Math" panose="02040503050406030204" pitchFamily="18" charset="0"/>
                          </a:rPr>
                          <m:t>+2</m:t>
                        </m:r>
                        <m:sSub>
                          <m:sSubPr>
                            <m:ctrlPr>
                              <a:rPr lang="en-US" sz="2400" i="1">
                                <a:solidFill>
                                  <a:schemeClr val="tx1"/>
                                </a:solidFill>
                                <a:latin typeface="Cambria Math"/>
                              </a:rPr>
                            </m:ctrlPr>
                          </m:sSubPr>
                          <m:e>
                            <m:r>
                              <a:rPr lang="en-US" sz="2400" i="1">
                                <a:solidFill>
                                  <a:schemeClr val="tx1"/>
                                </a:solidFill>
                                <a:latin typeface="Cambria Math" panose="02040503050406030204" pitchFamily="18" charset="0"/>
                              </a:rPr>
                              <m:t>𝐿</m:t>
                            </m:r>
                          </m:e>
                          <m:sub>
                            <m:r>
                              <a:rPr lang="en-US" sz="2400" i="1">
                                <a:solidFill>
                                  <a:schemeClr val="tx1"/>
                                </a:solidFill>
                                <a:latin typeface="Cambria Math" panose="02040503050406030204" pitchFamily="18" charset="0"/>
                              </a:rPr>
                              <m:t>𝑅</m:t>
                            </m:r>
                          </m:sub>
                        </m:sSub>
                      </m:e>
                    </m:d>
                  </m:oMath>
                </a14:m>
                <a:r>
                  <a:rPr lang="en-US" sz="2400" dirty="0">
                    <a:solidFill>
                      <a:schemeClr val="tx1"/>
                    </a:solidFill>
                  </a:rPr>
                  <a:t> </a:t>
                </a:r>
                <a:r>
                  <a:rPr lang="en-US" sz="2400" dirty="0">
                    <a:solidFill>
                      <a:schemeClr val="tx1"/>
                    </a:solidFill>
                  </a:rPr>
                  <a:t>(zone 1 and 3) </a:t>
                </a:r>
                <a:r>
                  <a:rPr lang="en-US" sz="2400" dirty="0"/>
                  <a:t>being </a:t>
                </a:r>
                <a:r>
                  <a:rPr lang="en-US" sz="2400" dirty="0"/>
                  <a:t>the antechambers and </a:t>
                </a:r>
                <a14:m>
                  <m:oMath xmlns:m="http://schemas.openxmlformats.org/officeDocument/2006/math">
                    <m:sSub>
                      <m:sSubPr>
                        <m:ctrlPr>
                          <a:rPr lang="en-US" sz="2400" i="1">
                            <a:latin typeface="Cambria Math"/>
                          </a:rPr>
                        </m:ctrlPr>
                      </m:sSubPr>
                      <m:e>
                        <m:r>
                          <m:rPr>
                            <m:sty m:val="p"/>
                          </m:rPr>
                          <a:rPr lang="en-US" sz="2400">
                            <a:latin typeface="Cambria Math" panose="02040503050406030204" pitchFamily="18" charset="0"/>
                          </a:rPr>
                          <m:t>Ω</m:t>
                        </m:r>
                      </m:e>
                      <m:sub>
                        <m:r>
                          <a:rPr lang="en-US" sz="2400" i="1">
                            <a:latin typeface="Cambria Math" panose="02040503050406030204" pitchFamily="18" charset="0"/>
                          </a:rPr>
                          <m:t>𝑎</m:t>
                        </m:r>
                      </m:sub>
                    </m:sSub>
                    <m:r>
                      <a:rPr lang="en-US" sz="2400" i="1">
                        <a:latin typeface="Cambria Math" panose="02040503050406030204" pitchFamily="18" charset="0"/>
                      </a:rPr>
                      <m:t>=[</m:t>
                    </m:r>
                    <m:sSub>
                      <m:sSubPr>
                        <m:ctrlPr>
                          <a:rPr lang="en-US" sz="2400" i="1">
                            <a:latin typeface="Cambria Math"/>
                          </a:rPr>
                        </m:ctrlPr>
                      </m:sSubPr>
                      <m:e>
                        <m:r>
                          <a:rPr lang="en-US" sz="2400" i="1">
                            <a:latin typeface="Cambria Math" panose="02040503050406030204" pitchFamily="18" charset="0"/>
                          </a:rPr>
                          <m:t>𝐿</m:t>
                        </m:r>
                      </m:e>
                      <m:sub>
                        <m:r>
                          <a:rPr lang="en-US" sz="2400" i="1">
                            <a:latin typeface="Cambria Math" panose="02040503050406030204" pitchFamily="18" charset="0"/>
                          </a:rPr>
                          <m:t>𝑅</m:t>
                        </m:r>
                      </m:sub>
                    </m:sSub>
                    <m:r>
                      <a:rPr lang="en-US" sz="2400" i="1">
                        <a:latin typeface="Cambria Math" panose="02040503050406030204" pitchFamily="18" charset="0"/>
                      </a:rPr>
                      <m:t>,</m:t>
                    </m:r>
                    <m:sSub>
                      <m:sSubPr>
                        <m:ctrlPr>
                          <a:rPr lang="en-US" sz="2400" i="1">
                            <a:latin typeface="Cambria Math"/>
                          </a:rPr>
                        </m:ctrlPr>
                      </m:sSubPr>
                      <m:e>
                        <m:r>
                          <a:rPr lang="en-US" sz="2400" i="1">
                            <a:latin typeface="Cambria Math" panose="02040503050406030204" pitchFamily="18" charset="0"/>
                          </a:rPr>
                          <m:t>𝐿</m:t>
                        </m:r>
                      </m:e>
                      <m:sub>
                        <m:r>
                          <a:rPr lang="en-US" sz="2400" i="1">
                            <a:latin typeface="Cambria Math" panose="02040503050406030204" pitchFamily="18" charset="0"/>
                          </a:rPr>
                          <m:t>𝑅</m:t>
                        </m:r>
                      </m:sub>
                    </m:sSub>
                    <m:r>
                      <a:rPr lang="en-US" sz="2400" i="1">
                        <a:latin typeface="Cambria Math" panose="02040503050406030204" pitchFamily="18" charset="0"/>
                      </a:rPr>
                      <m:t>+</m:t>
                    </m:r>
                    <m:r>
                      <a:rPr lang="en-US" sz="2400" i="1">
                        <a:latin typeface="Cambria Math" panose="02040503050406030204" pitchFamily="18" charset="0"/>
                      </a:rPr>
                      <m:t>𝐿</m:t>
                    </m:r>
                    <m:r>
                      <a:rPr lang="en-US" sz="2400" i="1">
                        <a:latin typeface="Cambria Math" panose="02040503050406030204" pitchFamily="18" charset="0"/>
                      </a:rPr>
                      <m:t>]</m:t>
                    </m:r>
                  </m:oMath>
                </a14:m>
                <a:r>
                  <a:rPr lang="en-US" sz="2400" dirty="0"/>
                  <a:t> </a:t>
                </a:r>
                <a:r>
                  <a:rPr lang="en-US" sz="2400" dirty="0"/>
                  <a:t>(zone 2) </a:t>
                </a:r>
                <a:r>
                  <a:rPr lang="en-US" sz="2400" dirty="0"/>
                  <a:t>being the channel. Na and Cl only reside at antechambers and can not enter channel, while 4 </a:t>
                </a:r>
                <a:r>
                  <a:rPr lang="en-US" sz="2400" dirty="0" err="1"/>
                  <a:t>arginines</a:t>
                </a:r>
                <a:r>
                  <a:rPr lang="en-US" sz="2400" dirty="0"/>
                  <a:t> (marked 1-4) can reside at both antechambers and channel but can not further exit to the reservoirs outside</a:t>
                </a:r>
                <a:r>
                  <a:rPr lang="en-US" sz="2400" dirty="0" smtClean="0"/>
                  <a:t>.</a:t>
                </a:r>
                <a:endParaRPr lang="en-US" sz="2400" dirty="0"/>
              </a:p>
            </p:txBody>
          </p:sp>
        </mc:Choice>
        <mc:Fallback>
          <p:sp>
            <p:nvSpPr>
              <p:cNvPr id="3" name="TextBox 2"/>
              <p:cNvSpPr txBox="1">
                <a:spLocks noRot="1" noChangeAspect="1" noMove="1" noResize="1" noEditPoints="1" noAdjustHandles="1" noChangeArrowheads="1" noChangeShapeType="1" noTextEdit="1"/>
              </p:cNvSpPr>
              <p:nvPr/>
            </p:nvSpPr>
            <p:spPr>
              <a:xfrm>
                <a:off x="279400" y="1554480"/>
                <a:ext cx="6176264" cy="4154984"/>
              </a:xfrm>
              <a:prstGeom prst="rect">
                <a:avLst/>
              </a:prstGeom>
              <a:blipFill rotWithShape="1">
                <a:blip r:embed="rId4"/>
                <a:stretch>
                  <a:fillRect l="-1579" r="-790" b="-2346"/>
                </a:stretch>
              </a:blipFill>
            </p:spPr>
            <p:txBody>
              <a:bodyPr/>
              <a:lstStyle/>
              <a:p>
                <a:r>
                  <a:rPr lang="en-US">
                    <a:noFill/>
                  </a:rPr>
                  <a:t> </a:t>
                </a:r>
              </a:p>
            </p:txBody>
          </p:sp>
        </mc:Fallback>
      </mc:AlternateContent>
      <p:grpSp>
        <p:nvGrpSpPr>
          <p:cNvPr id="9" name="Group 8"/>
          <p:cNvGrpSpPr/>
          <p:nvPr/>
        </p:nvGrpSpPr>
        <p:grpSpPr>
          <a:xfrm>
            <a:off x="6096000" y="1664208"/>
            <a:ext cx="5584825" cy="3453773"/>
            <a:chOff x="6096000" y="1737360"/>
            <a:chExt cx="5584825" cy="3453773"/>
          </a:xfrm>
        </p:grpSpPr>
        <p:pic>
          <p:nvPicPr>
            <p:cNvPr id="5" name="圖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737360"/>
              <a:ext cx="5584825" cy="3453773"/>
            </a:xfrm>
            <a:prstGeom prst="rect">
              <a:avLst/>
            </a:prstGeom>
          </p:spPr>
        </p:pic>
        <p:sp>
          <p:nvSpPr>
            <p:cNvPr id="8" name="Rectangle 7"/>
            <p:cNvSpPr/>
            <p:nvPr/>
          </p:nvSpPr>
          <p:spPr>
            <a:xfrm>
              <a:off x="7370064" y="1747656"/>
              <a:ext cx="3218688" cy="282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6809741" y="5016258"/>
            <a:ext cx="4681728" cy="707886"/>
          </a:xfrm>
          <a:prstGeom prst="rect">
            <a:avLst/>
          </a:prstGeom>
          <a:noFill/>
        </p:spPr>
        <p:txBody>
          <a:bodyPr wrap="square" rtlCol="0">
            <a:spAutoFit/>
          </a:bodyPr>
          <a:lstStyle/>
          <a:p>
            <a:r>
              <a:rPr lang="en-US" sz="2000" b="1" dirty="0" smtClean="0">
                <a:solidFill>
                  <a:schemeClr val="tx2"/>
                </a:solidFill>
              </a:rPr>
              <a:t>Figure 2. </a:t>
            </a:r>
            <a:r>
              <a:rPr lang="en-US" sz="2000" dirty="0" smtClean="0"/>
              <a:t>Geometric Configuration for mathematical model.</a:t>
            </a:r>
            <a:endParaRPr lang="en-US" sz="2000" dirty="0"/>
          </a:p>
        </p:txBody>
      </p:sp>
    </p:spTree>
    <p:extLst>
      <p:ext uri="{BB962C8B-B14F-4D97-AF65-F5344CB8AC3E}">
        <p14:creationId xmlns:p14="http://schemas.microsoft.com/office/powerpoint/2010/main" val="2006370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679450" y="316815"/>
                <a:ext cx="10972800" cy="9658606"/>
              </a:xfrm>
              <a:prstGeom prst="rect">
                <a:avLst/>
              </a:prstGeom>
              <a:noFill/>
            </p:spPr>
            <p:txBody>
              <a:bodyPr wrap="square" rtlCol="0">
                <a:spAutoFit/>
              </a:bodyPr>
              <a:lstStyle/>
              <a:p>
                <a:r>
                  <a:rPr lang="en-US" sz="2400" dirty="0" smtClean="0"/>
                  <a:t>representing a spring connecting </a:t>
                </a:r>
                <a:r>
                  <a:rPr lang="en-US" sz="2400" i="1" dirty="0"/>
                  <a:t>c</a:t>
                </a:r>
                <a:r>
                  <a:rPr lang="en-US" sz="2400" i="1" baseline="-25000" dirty="0"/>
                  <a:t>i</a:t>
                </a:r>
                <a:r>
                  <a:rPr lang="en-US" sz="2400" dirty="0"/>
                  <a:t> to </a:t>
                </a:r>
                <a:r>
                  <a:rPr lang="en-US" sz="2400" dirty="0" smtClean="0"/>
                  <a:t>the S4 segment (see Fig. 1). </a:t>
                </a:r>
                <a:r>
                  <a:rPr lang="en-US" sz="2400" dirty="0"/>
                  <a:t>Specifically</a:t>
                </a:r>
                <a:r>
                  <a:rPr lang="en-US" sz="2400" dirty="0" smtClean="0"/>
                  <a:t>,</a:t>
                </a:r>
              </a:p>
              <a:p>
                <a:r>
                  <a:rPr lang="en-US" sz="2400" dirty="0" smtClean="0"/>
                  <a:t>   </a:t>
                </a:r>
                <a14:m>
                  <m:oMath xmlns:m="http://schemas.openxmlformats.org/officeDocument/2006/math">
                    <m:sSub>
                      <m:sSubPr>
                        <m:ctrlPr>
                          <a:rPr lang="en-US" sz="2400" i="1">
                            <a:latin typeface="Cambria Math"/>
                          </a:rPr>
                        </m:ctrlPr>
                      </m:sSubPr>
                      <m:e>
                        <m:r>
                          <a:rPr lang="en-US" sz="2400" i="1">
                            <a:latin typeface="Cambria Math"/>
                          </a:rPr>
                          <m:t>𝑉</m:t>
                        </m:r>
                      </m:e>
                      <m:sub>
                        <m:r>
                          <a:rPr lang="en-US" sz="2400" i="1">
                            <a:latin typeface="Cambria Math"/>
                          </a:rPr>
                          <m:t>𝑖</m:t>
                        </m:r>
                      </m:sub>
                    </m:sSub>
                    <m:d>
                      <m:dPr>
                        <m:ctrlPr>
                          <a:rPr lang="en-US" sz="2400" i="1">
                            <a:latin typeface="Cambria Math"/>
                          </a:rPr>
                        </m:ctrlPr>
                      </m:dPr>
                      <m:e>
                        <m:r>
                          <a:rPr lang="en-US" sz="2400" i="1">
                            <a:latin typeface="Cambria Math"/>
                          </a:rPr>
                          <m:t>𝑧</m:t>
                        </m:r>
                        <m:r>
                          <a:rPr lang="en-US" sz="2400" i="1">
                            <a:latin typeface="Cambria Math"/>
                          </a:rPr>
                          <m:t>,</m:t>
                        </m:r>
                        <m:r>
                          <a:rPr lang="en-US" sz="2400" i="1">
                            <a:latin typeface="Cambria Math"/>
                          </a:rPr>
                          <m:t>𝑡</m:t>
                        </m:r>
                      </m:e>
                    </m:d>
                    <m:r>
                      <a:rPr lang="en-US" sz="2400" i="1">
                        <a:latin typeface="Cambria Math"/>
                      </a:rPr>
                      <m:t>=</m:t>
                    </m:r>
                    <m:r>
                      <a:rPr lang="en-US" sz="2400" i="1">
                        <a:latin typeface="Cambria Math"/>
                      </a:rPr>
                      <m:t>𝐾</m:t>
                    </m:r>
                    <m:sSup>
                      <m:sSupPr>
                        <m:ctrlPr>
                          <a:rPr lang="en-US" sz="2400" i="1">
                            <a:latin typeface="Cambria Math"/>
                          </a:rPr>
                        </m:ctrlPr>
                      </m:sSupPr>
                      <m:e>
                        <m:r>
                          <a:rPr lang="en-US" sz="2400" i="1">
                            <a:latin typeface="Cambria Math"/>
                          </a:rPr>
                          <m:t>(</m:t>
                        </m:r>
                        <m:r>
                          <a:rPr lang="en-US" sz="2400" i="1">
                            <a:latin typeface="Cambria Math"/>
                          </a:rPr>
                          <m:t>𝑧</m:t>
                        </m:r>
                        <m:r>
                          <a:rPr lang="en-US" sz="2400" i="1">
                            <a:latin typeface="Cambria Math"/>
                          </a:rPr>
                          <m:t>−</m:t>
                        </m:r>
                        <m:d>
                          <m:dPr>
                            <m:ctrlPr>
                              <a:rPr lang="en-US" sz="2400" i="1">
                                <a:latin typeface="Cambria Math"/>
                              </a:rPr>
                            </m:ctrlPr>
                          </m:dPr>
                          <m:e>
                            <m:sSub>
                              <m:sSubPr>
                                <m:ctrlPr>
                                  <a:rPr lang="en-US" sz="2400" i="1">
                                    <a:latin typeface="Cambria Math"/>
                                  </a:rPr>
                                </m:ctrlPr>
                              </m:sSubPr>
                              <m:e>
                                <m:r>
                                  <a:rPr lang="en-US" sz="2400" i="1">
                                    <a:latin typeface="Cambria Math"/>
                                  </a:rPr>
                                  <m:t>𝑧</m:t>
                                </m:r>
                              </m:e>
                              <m:sub>
                                <m:r>
                                  <a:rPr lang="en-US" sz="2400" i="1">
                                    <a:latin typeface="Cambria Math"/>
                                  </a:rPr>
                                  <m:t>𝑖</m:t>
                                </m:r>
                              </m:sub>
                            </m:sSub>
                            <m:r>
                              <a:rPr lang="en-US" sz="2400" i="1">
                                <a:latin typeface="Cambria Math"/>
                              </a:rPr>
                              <m:t>+∆</m:t>
                            </m:r>
                            <m:sSub>
                              <m:sSubPr>
                                <m:ctrlPr>
                                  <a:rPr lang="en-US" sz="2400" i="1">
                                    <a:latin typeface="Cambria Math"/>
                                  </a:rPr>
                                </m:ctrlPr>
                              </m:sSubPr>
                              <m:e>
                                <m:r>
                                  <a:rPr lang="en-US" sz="2400" i="1">
                                    <a:latin typeface="Cambria Math"/>
                                  </a:rPr>
                                  <m:t>𝑍</m:t>
                                </m:r>
                              </m:e>
                              <m:sub>
                                <m:r>
                                  <a:rPr lang="en-US" sz="2400" i="1">
                                    <a:latin typeface="Cambria Math"/>
                                  </a:rPr>
                                  <m:t>𝑆</m:t>
                                </m:r>
                                <m:r>
                                  <a:rPr lang="en-US" sz="2400" i="1">
                                    <a:latin typeface="Cambria Math"/>
                                  </a:rPr>
                                  <m:t>4</m:t>
                                </m:r>
                              </m:sub>
                            </m:sSub>
                            <m:r>
                              <a:rPr lang="en-US" sz="2400" i="1">
                                <a:latin typeface="Cambria Math"/>
                              </a:rPr>
                              <m:t>(</m:t>
                            </m:r>
                            <m:r>
                              <a:rPr lang="en-US" sz="2400" i="1">
                                <a:latin typeface="Cambria Math"/>
                              </a:rPr>
                              <m:t>𝑡</m:t>
                            </m:r>
                            <m:r>
                              <a:rPr lang="en-US" sz="2400" i="1">
                                <a:latin typeface="Cambria Math"/>
                              </a:rPr>
                              <m:t>)</m:t>
                            </m:r>
                          </m:e>
                        </m:d>
                        <m:r>
                          <a:rPr lang="en-US" sz="2400" i="1">
                            <a:latin typeface="Cambria Math"/>
                          </a:rPr>
                          <m:t>)</m:t>
                        </m:r>
                      </m:e>
                      <m:sup>
                        <m:r>
                          <a:rPr lang="en-US" sz="2400" i="1">
                            <a:latin typeface="Cambria Math"/>
                          </a:rPr>
                          <m:t>2</m:t>
                        </m:r>
                      </m:sup>
                    </m:sSup>
                    <m:r>
                      <a:rPr lang="en-US" sz="2400" i="1">
                        <a:latin typeface="Cambria Math"/>
                      </a:rPr>
                      <m:t>,</m:t>
                    </m:r>
                  </m:oMath>
                </a14:m>
                <a:r>
                  <a:rPr lang="en-US" sz="2400" dirty="0"/>
                  <a:t>          (8</a:t>
                </a:r>
                <a:r>
                  <a:rPr lang="en-US" sz="2400" dirty="0" smtClean="0"/>
                  <a:t>)</a:t>
                </a:r>
              </a:p>
              <a:p>
                <a:endParaRPr lang="en-US" sz="2400" dirty="0"/>
              </a:p>
              <a:p>
                <a:r>
                  <a:rPr lang="en-US" sz="2400" dirty="0" smtClean="0"/>
                  <a:t>where </a:t>
                </a:r>
                <a:r>
                  <a:rPr lang="en-US" sz="2400" i="1" dirty="0"/>
                  <a:t>K</a:t>
                </a:r>
                <a:r>
                  <a:rPr lang="en-US" sz="2400" dirty="0"/>
                  <a:t> is the spring constant, </a:t>
                </a:r>
                <a:r>
                  <a:rPr lang="en-US" sz="2400" i="1" dirty="0" err="1"/>
                  <a:t>z</a:t>
                </a:r>
                <a:r>
                  <a:rPr lang="en-US" sz="2400" i="1" baseline="-25000" dirty="0" err="1"/>
                  <a:t>i</a:t>
                </a:r>
                <a:r>
                  <a:rPr lang="en-US" sz="2400" dirty="0"/>
                  <a:t> is the anchoring position of spring for </a:t>
                </a:r>
                <a:r>
                  <a:rPr lang="en-US" sz="2400" i="1" dirty="0"/>
                  <a:t>c</a:t>
                </a:r>
                <a:r>
                  <a:rPr lang="en-US" sz="2400" i="1" baseline="-25000" dirty="0"/>
                  <a:t>i</a:t>
                </a:r>
                <a:r>
                  <a:rPr lang="en-US" sz="2400" i="1" dirty="0"/>
                  <a:t> </a:t>
                </a:r>
                <a:r>
                  <a:rPr lang="en-US" sz="2400" dirty="0"/>
                  <a:t>on S4, </a:t>
                </a:r>
                <a14:m>
                  <m:oMath xmlns:m="http://schemas.openxmlformats.org/officeDocument/2006/math">
                    <m:r>
                      <a:rPr lang="en-US" sz="2400" i="1">
                        <a:latin typeface="Cambria Math" panose="02040503050406030204" pitchFamily="18" charset="0"/>
                      </a:rPr>
                      <m:t>∆</m:t>
                    </m:r>
                    <m:sSub>
                      <m:sSubPr>
                        <m:ctrlPr>
                          <a:rPr lang="en-US" sz="2400" i="1">
                            <a:latin typeface="Cambria Math"/>
                          </a:rPr>
                        </m:ctrlPr>
                      </m:sSubPr>
                      <m:e>
                        <m:r>
                          <a:rPr lang="en-US" sz="2400" i="1">
                            <a:latin typeface="Cambria Math" panose="02040503050406030204" pitchFamily="18" charset="0"/>
                          </a:rPr>
                          <m:t>𝑍</m:t>
                        </m:r>
                      </m:e>
                      <m:sub>
                        <m:r>
                          <a:rPr lang="en-US" sz="2400" i="1">
                            <a:latin typeface="Cambria Math" panose="02040503050406030204" pitchFamily="18" charset="0"/>
                          </a:rPr>
                          <m:t>𝑆</m:t>
                        </m:r>
                        <m:r>
                          <a:rPr lang="en-US" sz="2400" i="1">
                            <a:latin typeface="Cambria Math" panose="02040503050406030204" pitchFamily="18" charset="0"/>
                          </a:rPr>
                          <m:t>4</m:t>
                        </m:r>
                      </m:sub>
                    </m:sSub>
                    <m:r>
                      <a:rPr lang="en-US" sz="2400" i="1">
                        <a:latin typeface="Cambria Math" panose="02040503050406030204" pitchFamily="18" charset="0"/>
                      </a:rPr>
                      <m:t>(</m:t>
                    </m:r>
                    <m:r>
                      <a:rPr lang="en-US" sz="2400" i="1">
                        <a:latin typeface="Cambria Math" panose="02040503050406030204" pitchFamily="18" charset="0"/>
                      </a:rPr>
                      <m:t>𝑡</m:t>
                    </m:r>
                    <m:r>
                      <a:rPr lang="en-US" sz="2400" i="1">
                        <a:latin typeface="Cambria Math" panose="02040503050406030204" pitchFamily="18" charset="0"/>
                      </a:rPr>
                      <m:t>)</m:t>
                    </m:r>
                  </m:oMath>
                </a14:m>
                <a:r>
                  <a:rPr lang="en-US" sz="2400" dirty="0"/>
                  <a:t> is the z-direction displacement of S4 by treating S4 as a rigid body. </a:t>
                </a:r>
                <a14:m>
                  <m:oMath xmlns:m="http://schemas.openxmlformats.org/officeDocument/2006/math">
                    <m:r>
                      <a:rPr lang="en-US" sz="2400" i="1">
                        <a:latin typeface="Cambria Math" panose="02040503050406030204" pitchFamily="18" charset="0"/>
                      </a:rPr>
                      <m:t>∆</m:t>
                    </m:r>
                    <m:sSub>
                      <m:sSubPr>
                        <m:ctrlPr>
                          <a:rPr lang="en-US" sz="2400" i="1">
                            <a:latin typeface="Cambria Math"/>
                          </a:rPr>
                        </m:ctrlPr>
                      </m:sSubPr>
                      <m:e>
                        <m:r>
                          <a:rPr lang="en-US" sz="2400" i="1">
                            <a:latin typeface="Cambria Math" panose="02040503050406030204" pitchFamily="18" charset="0"/>
                          </a:rPr>
                          <m:t>𝑍</m:t>
                        </m:r>
                      </m:e>
                      <m:sub>
                        <m:r>
                          <a:rPr lang="en-US" sz="2400" i="1">
                            <a:latin typeface="Cambria Math" panose="02040503050406030204" pitchFamily="18" charset="0"/>
                          </a:rPr>
                          <m:t>𝑆</m:t>
                        </m:r>
                        <m:r>
                          <a:rPr lang="en-US" sz="2400" i="1">
                            <a:latin typeface="Cambria Math" panose="02040503050406030204" pitchFamily="18" charset="0"/>
                          </a:rPr>
                          <m:t>4</m:t>
                        </m:r>
                      </m:sub>
                    </m:sSub>
                    <m:r>
                      <a:rPr lang="en-US" sz="2400" i="1">
                        <a:latin typeface="Cambria Math" panose="02040503050406030204" pitchFamily="18" charset="0"/>
                      </a:rPr>
                      <m:t>(</m:t>
                    </m:r>
                    <m:r>
                      <a:rPr lang="en-US" sz="2400" i="1">
                        <a:latin typeface="Cambria Math" panose="02040503050406030204" pitchFamily="18" charset="0"/>
                      </a:rPr>
                      <m:t>𝑡</m:t>
                    </m:r>
                    <m:r>
                      <a:rPr lang="en-US" sz="2400" i="1">
                        <a:latin typeface="Cambria Math" panose="02040503050406030204" pitchFamily="18" charset="0"/>
                      </a:rPr>
                      <m:t>)</m:t>
                    </m:r>
                  </m:oMath>
                </a14:m>
                <a:r>
                  <a:rPr lang="en-US" sz="2400" dirty="0"/>
                  <a:t> follows the motion of equation of S4 based on spring-mass system</a:t>
                </a:r>
                <a:r>
                  <a:rPr lang="en-US" sz="2400" dirty="0" smtClean="0"/>
                  <a:t>:</a:t>
                </a:r>
              </a:p>
              <a:p>
                <a:r>
                  <a:rPr lang="en-US" sz="2400" dirty="0" smtClean="0"/>
                  <a:t> </a:t>
                </a:r>
                <a14:m>
                  <m:oMath xmlns:m="http://schemas.openxmlformats.org/officeDocument/2006/math">
                    <m:sSub>
                      <m:sSubPr>
                        <m:ctrlPr>
                          <a:rPr lang="en-US" sz="2400" i="1">
                            <a:latin typeface="Cambria Math"/>
                          </a:rPr>
                        </m:ctrlPr>
                      </m:sSubPr>
                      <m:e>
                        <m:r>
                          <a:rPr lang="en-US" sz="2400" i="1">
                            <a:latin typeface="Cambria Math"/>
                          </a:rPr>
                          <m:t>𝑚</m:t>
                        </m:r>
                      </m:e>
                      <m:sub>
                        <m:r>
                          <a:rPr lang="en-US" sz="2400" i="1">
                            <a:latin typeface="Cambria Math"/>
                          </a:rPr>
                          <m:t>𝑆</m:t>
                        </m:r>
                        <m:r>
                          <a:rPr lang="en-US" sz="2400" i="1">
                            <a:latin typeface="Cambria Math"/>
                          </a:rPr>
                          <m:t>4</m:t>
                        </m:r>
                      </m:sub>
                    </m:sSub>
                    <m:sSub>
                      <m:sSubPr>
                        <m:ctrlPr>
                          <a:rPr lang="en-US" sz="2400" i="1">
                            <a:latin typeface="Cambria Math"/>
                          </a:rPr>
                        </m:ctrlPr>
                      </m:sSubPr>
                      <m:e>
                        <m:f>
                          <m:fPr>
                            <m:ctrlPr>
                              <a:rPr lang="en-US" sz="2400" i="1">
                                <a:latin typeface="Cambria Math"/>
                              </a:rPr>
                            </m:ctrlPr>
                          </m:fPr>
                          <m:num>
                            <m:sSup>
                              <m:sSupPr>
                                <m:ctrlPr>
                                  <a:rPr lang="en-US" sz="2400" i="1">
                                    <a:latin typeface="Cambria Math"/>
                                  </a:rPr>
                                </m:ctrlPr>
                              </m:sSupPr>
                              <m:e>
                                <m:r>
                                  <a:rPr lang="en-US" sz="2400" i="1">
                                    <a:latin typeface="Cambria Math"/>
                                  </a:rPr>
                                  <m:t>𝑑</m:t>
                                </m:r>
                              </m:e>
                              <m:sup>
                                <m:r>
                                  <a:rPr lang="en-US" sz="2400" i="1">
                                    <a:latin typeface="Cambria Math"/>
                                  </a:rPr>
                                  <m:t>2</m:t>
                                </m:r>
                              </m:sup>
                            </m:sSup>
                            <m:r>
                              <a:rPr lang="en-US" sz="2400" i="1">
                                <a:latin typeface="Cambria Math"/>
                              </a:rPr>
                              <m:t>∆</m:t>
                            </m:r>
                            <m:sSub>
                              <m:sSubPr>
                                <m:ctrlPr>
                                  <a:rPr lang="en-US" sz="2400" i="1">
                                    <a:latin typeface="Cambria Math"/>
                                  </a:rPr>
                                </m:ctrlPr>
                              </m:sSubPr>
                              <m:e>
                                <m:r>
                                  <a:rPr lang="en-US" sz="2400" i="1">
                                    <a:latin typeface="Cambria Math"/>
                                  </a:rPr>
                                  <m:t>𝑍</m:t>
                                </m:r>
                              </m:e>
                              <m:sub>
                                <m:r>
                                  <a:rPr lang="en-US" sz="2400" i="1">
                                    <a:latin typeface="Cambria Math"/>
                                  </a:rPr>
                                  <m:t>𝑆</m:t>
                                </m:r>
                                <m:r>
                                  <a:rPr lang="en-US" sz="2400" i="1">
                                    <a:latin typeface="Cambria Math"/>
                                  </a:rPr>
                                  <m:t>4</m:t>
                                </m:r>
                              </m:sub>
                            </m:sSub>
                          </m:num>
                          <m:den>
                            <m:r>
                              <a:rPr lang="en-US" sz="2400" i="1">
                                <a:latin typeface="Cambria Math"/>
                              </a:rPr>
                              <m:t>𝑑</m:t>
                            </m:r>
                            <m:sSup>
                              <m:sSupPr>
                                <m:ctrlPr>
                                  <a:rPr lang="en-US" sz="2400" i="1">
                                    <a:latin typeface="Cambria Math"/>
                                  </a:rPr>
                                </m:ctrlPr>
                              </m:sSupPr>
                              <m:e>
                                <m:r>
                                  <a:rPr lang="en-US" sz="2400" i="1">
                                    <a:latin typeface="Cambria Math"/>
                                  </a:rPr>
                                  <m:t>𝑡</m:t>
                                </m:r>
                              </m:e>
                              <m:sup>
                                <m:r>
                                  <a:rPr lang="en-US" sz="2400" i="1">
                                    <a:latin typeface="Cambria Math"/>
                                  </a:rPr>
                                  <m:t>2</m:t>
                                </m:r>
                              </m:sup>
                            </m:sSup>
                          </m:den>
                        </m:f>
                        <m:r>
                          <a:rPr lang="en-US" sz="2400" i="1">
                            <a:latin typeface="Cambria Math"/>
                          </a:rPr>
                          <m:t>+</m:t>
                        </m:r>
                        <m:sSub>
                          <m:sSubPr>
                            <m:ctrlPr>
                              <a:rPr lang="en-US" sz="2400" i="1">
                                <a:latin typeface="Cambria Math"/>
                              </a:rPr>
                            </m:ctrlPr>
                          </m:sSubPr>
                          <m:e>
                            <m:r>
                              <a:rPr lang="en-US" sz="2400" i="1">
                                <a:latin typeface="Cambria Math"/>
                              </a:rPr>
                              <m:t>𝑏</m:t>
                            </m:r>
                          </m:e>
                          <m:sub>
                            <m:r>
                              <a:rPr lang="en-US" sz="2400" i="1">
                                <a:latin typeface="Cambria Math"/>
                              </a:rPr>
                              <m:t>𝑆</m:t>
                            </m:r>
                            <m:r>
                              <a:rPr lang="en-US" sz="2400" i="1">
                                <a:latin typeface="Cambria Math"/>
                              </a:rPr>
                              <m:t>4</m:t>
                            </m:r>
                          </m:sub>
                        </m:sSub>
                        <m:sSub>
                          <m:sSubPr>
                            <m:ctrlPr>
                              <a:rPr lang="en-US" sz="2400" i="1">
                                <a:latin typeface="Cambria Math"/>
                              </a:rPr>
                            </m:ctrlPr>
                          </m:sSubPr>
                          <m:e>
                            <m:f>
                              <m:fPr>
                                <m:ctrlPr>
                                  <a:rPr lang="en-US" sz="2400" i="1">
                                    <a:latin typeface="Cambria Math"/>
                                  </a:rPr>
                                </m:ctrlPr>
                              </m:fPr>
                              <m:num>
                                <m:r>
                                  <a:rPr lang="en-US" sz="2400" i="1">
                                    <a:latin typeface="Cambria Math"/>
                                  </a:rPr>
                                  <m:t>𝑑</m:t>
                                </m:r>
                                <m:r>
                                  <a:rPr lang="en-US" sz="2400" i="1">
                                    <a:latin typeface="Cambria Math"/>
                                  </a:rPr>
                                  <m:t>∆</m:t>
                                </m:r>
                                <m:sSub>
                                  <m:sSubPr>
                                    <m:ctrlPr>
                                      <a:rPr lang="en-US" sz="2400" i="1">
                                        <a:latin typeface="Cambria Math"/>
                                      </a:rPr>
                                    </m:ctrlPr>
                                  </m:sSubPr>
                                  <m:e>
                                    <m:r>
                                      <a:rPr lang="en-US" sz="2400" i="1">
                                        <a:latin typeface="Cambria Math"/>
                                      </a:rPr>
                                      <m:t>𝑍</m:t>
                                    </m:r>
                                  </m:e>
                                  <m:sub>
                                    <m:r>
                                      <a:rPr lang="en-US" sz="2400" i="1">
                                        <a:latin typeface="Cambria Math"/>
                                      </a:rPr>
                                      <m:t>𝑆</m:t>
                                    </m:r>
                                    <m:r>
                                      <a:rPr lang="en-US" sz="2400" i="1">
                                        <a:latin typeface="Cambria Math"/>
                                      </a:rPr>
                                      <m:t>4</m:t>
                                    </m:r>
                                  </m:sub>
                                </m:sSub>
                              </m:num>
                              <m:den>
                                <m:r>
                                  <a:rPr lang="en-US" sz="2400" i="1">
                                    <a:latin typeface="Cambria Math"/>
                                  </a:rPr>
                                  <m:t>𝑑𝑡</m:t>
                                </m:r>
                              </m:den>
                            </m:f>
                            <m:r>
                              <a:rPr lang="en-US" sz="2400" i="1">
                                <a:latin typeface="Cambria Math"/>
                              </a:rPr>
                              <m:t>+</m:t>
                            </m:r>
                            <m:r>
                              <a:rPr lang="en-US" sz="2400" i="1">
                                <a:latin typeface="Cambria Math"/>
                              </a:rPr>
                              <m:t>𝐾</m:t>
                            </m:r>
                          </m:e>
                          <m:sub>
                            <m:r>
                              <a:rPr lang="en-US" sz="2400" i="1">
                                <a:latin typeface="Cambria Math"/>
                              </a:rPr>
                              <m:t>𝑆</m:t>
                            </m:r>
                            <m:r>
                              <a:rPr lang="en-US" sz="2400" i="1">
                                <a:latin typeface="Cambria Math"/>
                              </a:rPr>
                              <m:t>4</m:t>
                            </m:r>
                          </m:sub>
                        </m:sSub>
                        <m:r>
                          <a:rPr lang="en-US" sz="2400" i="1">
                            <a:latin typeface="Cambria Math"/>
                          </a:rPr>
                          <m:t>∆</m:t>
                        </m:r>
                        <m:r>
                          <a:rPr lang="en-US" sz="2400" i="1">
                            <a:latin typeface="Cambria Math"/>
                          </a:rPr>
                          <m:t>𝑍</m:t>
                        </m:r>
                      </m:e>
                      <m:sub>
                        <m:r>
                          <a:rPr lang="en-US" sz="2400" i="1">
                            <a:latin typeface="Cambria Math"/>
                          </a:rPr>
                          <m:t>𝑆</m:t>
                        </m:r>
                        <m:r>
                          <a:rPr lang="en-US" sz="2400" i="1">
                            <a:latin typeface="Cambria Math"/>
                          </a:rPr>
                          <m:t>4</m:t>
                        </m:r>
                      </m:sub>
                    </m:sSub>
                    <m:r>
                      <a:rPr lang="en-US" sz="2400" i="1">
                        <a:latin typeface="Cambria Math"/>
                      </a:rPr>
                      <m:t>=</m:t>
                    </m:r>
                    <m:nary>
                      <m:naryPr>
                        <m:chr m:val="∑"/>
                        <m:limLoc m:val="subSup"/>
                        <m:ctrlPr>
                          <a:rPr lang="en-US" sz="2400" i="1">
                            <a:latin typeface="Cambria Math"/>
                          </a:rPr>
                        </m:ctrlPr>
                      </m:naryPr>
                      <m:sub>
                        <m:r>
                          <a:rPr lang="en-US" sz="2400" i="1">
                            <a:latin typeface="Cambria Math"/>
                          </a:rPr>
                          <m:t>𝑖</m:t>
                        </m:r>
                        <m:r>
                          <a:rPr lang="en-US" sz="2400" i="1">
                            <a:latin typeface="Cambria Math"/>
                          </a:rPr>
                          <m:t>=1</m:t>
                        </m:r>
                      </m:sub>
                      <m:sup>
                        <m:r>
                          <a:rPr lang="en-US" sz="2400" i="1">
                            <a:latin typeface="Cambria Math"/>
                          </a:rPr>
                          <m:t>4</m:t>
                        </m:r>
                      </m:sup>
                      <m:e>
                        <m:r>
                          <a:rPr lang="en-US" sz="2400" i="1">
                            <a:latin typeface="Cambria Math"/>
                          </a:rPr>
                          <m:t>𝐾</m:t>
                        </m:r>
                        <m:sSup>
                          <m:sSupPr>
                            <m:ctrlPr>
                              <a:rPr lang="en-US" sz="2400" i="1">
                                <a:latin typeface="Cambria Math"/>
                              </a:rPr>
                            </m:ctrlPr>
                          </m:sSupPr>
                          <m:e>
                            <m:d>
                              <m:dPr>
                                <m:ctrlPr>
                                  <a:rPr lang="en-US" sz="2400" i="1">
                                    <a:latin typeface="Cambria Math"/>
                                  </a:rPr>
                                </m:ctrlPr>
                              </m:dPr>
                              <m:e>
                                <m:sSub>
                                  <m:sSubPr>
                                    <m:ctrlPr>
                                      <a:rPr lang="en-US" sz="2400" i="1">
                                        <a:latin typeface="Cambria Math"/>
                                      </a:rPr>
                                    </m:ctrlPr>
                                  </m:sSubPr>
                                  <m:e>
                                    <m:r>
                                      <a:rPr lang="en-US" sz="2400" i="1">
                                        <a:latin typeface="Cambria Math"/>
                                      </a:rPr>
                                      <m:t>𝑧</m:t>
                                    </m:r>
                                  </m:e>
                                  <m:sub>
                                    <m:r>
                                      <a:rPr lang="en-US" sz="2400" i="1">
                                        <a:latin typeface="Cambria Math"/>
                                      </a:rPr>
                                      <m:t>𝑖</m:t>
                                    </m:r>
                                    <m:r>
                                      <a:rPr lang="en-US" sz="2400" i="1">
                                        <a:latin typeface="Cambria Math"/>
                                      </a:rPr>
                                      <m:t>,</m:t>
                                    </m:r>
                                    <m:r>
                                      <a:rPr lang="en-US" sz="2400" i="1">
                                        <a:latin typeface="Cambria Math"/>
                                      </a:rPr>
                                      <m:t>𝐶𝑀</m:t>
                                    </m:r>
                                  </m:sub>
                                </m:sSub>
                                <m:r>
                                  <a:rPr lang="en-US" sz="2400" i="1">
                                    <a:latin typeface="Cambria Math"/>
                                  </a:rPr>
                                  <m:t>−</m:t>
                                </m:r>
                                <m:sSub>
                                  <m:sSubPr>
                                    <m:ctrlPr>
                                      <a:rPr lang="en-US" sz="2400" i="1">
                                        <a:latin typeface="Cambria Math"/>
                                      </a:rPr>
                                    </m:ctrlPr>
                                  </m:sSubPr>
                                  <m:e>
                                    <m:r>
                                      <a:rPr lang="en-US" sz="2400" i="1">
                                        <a:latin typeface="Cambria Math"/>
                                      </a:rPr>
                                      <m:t>𝑧</m:t>
                                    </m:r>
                                  </m:e>
                                  <m:sub>
                                    <m:r>
                                      <a:rPr lang="en-US" sz="2400" i="1">
                                        <a:latin typeface="Cambria Math"/>
                                      </a:rPr>
                                      <m:t>𝑖</m:t>
                                    </m:r>
                                  </m:sub>
                                </m:sSub>
                              </m:e>
                            </m:d>
                            <m:r>
                              <a:rPr lang="en-US" sz="2400" i="1">
                                <a:latin typeface="Cambria Math"/>
                              </a:rPr>
                              <m:t>,</m:t>
                            </m:r>
                          </m:e>
                          <m:sup/>
                        </m:sSup>
                      </m:e>
                    </m:nary>
                  </m:oMath>
                </a14:m>
                <a:r>
                  <a:rPr lang="en-US" sz="2400" dirty="0"/>
                  <a:t>          (9</a:t>
                </a:r>
                <a:r>
                  <a:rPr lang="en-US" sz="2400" dirty="0" smtClean="0"/>
                  <a:t>)</a:t>
                </a:r>
              </a:p>
              <a:p>
                <a:endParaRPr lang="en-US" sz="2400" dirty="0"/>
              </a:p>
              <a:p>
                <a:r>
                  <a:rPr lang="en-US" sz="2400" dirty="0"/>
                  <a:t>where </a:t>
                </a:r>
                <a:r>
                  <a:rPr lang="en-US" sz="2400" i="1" dirty="0"/>
                  <a:t>m</a:t>
                </a:r>
                <a:r>
                  <a:rPr lang="en-US" sz="2400" baseline="-25000" dirty="0"/>
                  <a:t>S4</a:t>
                </a:r>
                <a:r>
                  <a:rPr lang="en-US" sz="2400" dirty="0"/>
                  <a:t>, </a:t>
                </a:r>
                <a:r>
                  <a:rPr lang="en-US" sz="2400" i="1" dirty="0"/>
                  <a:t>b</a:t>
                </a:r>
                <a:r>
                  <a:rPr lang="en-US" sz="2400" baseline="-25000" dirty="0"/>
                  <a:t>S4</a:t>
                </a:r>
                <a:r>
                  <a:rPr lang="en-US" sz="2400" dirty="0"/>
                  <a:t> and </a:t>
                </a:r>
                <a:r>
                  <a:rPr lang="en-US" sz="2400" i="1" dirty="0"/>
                  <a:t>K</a:t>
                </a:r>
                <a:r>
                  <a:rPr lang="en-US" sz="2400" baseline="-25000" dirty="0"/>
                  <a:t>S4</a:t>
                </a:r>
                <a:r>
                  <a:rPr lang="en-US" sz="2400" dirty="0"/>
                  <a:t> are mass, damping coefficient and restraining spring constant for S4. </a:t>
                </a:r>
                <a14:m>
                  <m:oMath xmlns:m="http://schemas.openxmlformats.org/officeDocument/2006/math">
                    <m:sSub>
                      <m:sSubPr>
                        <m:ctrlPr>
                          <a:rPr lang="en-US" sz="2400" i="1">
                            <a:latin typeface="Cambria Math"/>
                          </a:rPr>
                        </m:ctrlPr>
                      </m:sSubPr>
                      <m:e>
                        <m:r>
                          <a:rPr lang="en-US" sz="2400" i="1">
                            <a:latin typeface="Cambria Math"/>
                          </a:rPr>
                          <m:t>𝑧</m:t>
                        </m:r>
                      </m:e>
                      <m:sub>
                        <m:r>
                          <a:rPr lang="en-US" sz="2400" i="1">
                            <a:latin typeface="Cambria Math"/>
                          </a:rPr>
                          <m:t>𝑖</m:t>
                        </m:r>
                        <m:r>
                          <a:rPr lang="en-US" sz="2400" i="1">
                            <a:latin typeface="Cambria Math"/>
                          </a:rPr>
                          <m:t>,</m:t>
                        </m:r>
                        <m:r>
                          <a:rPr lang="en-US" sz="2400" i="1">
                            <a:latin typeface="Cambria Math"/>
                          </a:rPr>
                          <m:t>𝐶𝑀</m:t>
                        </m:r>
                      </m:sub>
                    </m:sSub>
                  </m:oMath>
                </a14:m>
                <a:r>
                  <a:rPr lang="en-US" sz="2400" dirty="0"/>
                  <a:t> is the center of mass for</a:t>
                </a:r>
                <a:r>
                  <a:rPr lang="en-US" sz="2400" i="1" dirty="0"/>
                  <a:t> c</a:t>
                </a:r>
                <a:r>
                  <a:rPr lang="en-US" sz="2400" i="1" baseline="-25000" dirty="0"/>
                  <a:t>i</a:t>
                </a:r>
                <a:r>
                  <a:rPr lang="en-US" sz="2400" dirty="0"/>
                  <a:t> , which is calculated </a:t>
                </a:r>
                <a:r>
                  <a:rPr lang="en-US" sz="2400" dirty="0" smtClean="0"/>
                  <a:t>by</a:t>
                </a:r>
              </a:p>
              <a:p>
                <a14:m>
                  <m:oMath xmlns:m="http://schemas.openxmlformats.org/officeDocument/2006/math">
                    <m:sSub>
                      <m:sSubPr>
                        <m:ctrlPr>
                          <a:rPr lang="en-US" sz="2400" i="1">
                            <a:latin typeface="Cambria Math"/>
                          </a:rPr>
                        </m:ctrlPr>
                      </m:sSubPr>
                      <m:e>
                        <m:r>
                          <a:rPr lang="en-US" sz="2400" i="1">
                            <a:latin typeface="Cambria Math"/>
                          </a:rPr>
                          <m:t>𝑧</m:t>
                        </m:r>
                      </m:e>
                      <m:sub>
                        <m:r>
                          <a:rPr lang="en-US" sz="2400" i="1">
                            <a:latin typeface="Cambria Math"/>
                          </a:rPr>
                          <m:t>𝑖</m:t>
                        </m:r>
                        <m:r>
                          <a:rPr lang="en-US" sz="2400" i="1">
                            <a:latin typeface="Cambria Math"/>
                          </a:rPr>
                          <m:t>,</m:t>
                        </m:r>
                        <m:r>
                          <a:rPr lang="en-US" sz="2400" i="1">
                            <a:latin typeface="Cambria Math"/>
                          </a:rPr>
                          <m:t>𝐶𝑀</m:t>
                        </m:r>
                      </m:sub>
                    </m:sSub>
                    <m:r>
                      <a:rPr lang="en-US" sz="2400" i="1">
                        <a:latin typeface="Cambria Math"/>
                      </a:rPr>
                      <m:t>=</m:t>
                    </m:r>
                    <m:f>
                      <m:fPr>
                        <m:ctrlPr>
                          <a:rPr lang="en-US" sz="2400" i="1">
                            <a:latin typeface="Cambria Math"/>
                          </a:rPr>
                        </m:ctrlPr>
                      </m:fPr>
                      <m:num>
                        <m:nary>
                          <m:naryPr>
                            <m:limLoc m:val="subSup"/>
                            <m:ctrlPr>
                              <a:rPr lang="en-US" sz="2400" i="1">
                                <a:latin typeface="Cambria Math"/>
                              </a:rPr>
                            </m:ctrlPr>
                          </m:naryPr>
                          <m:sub>
                            <m:sSub>
                              <m:sSubPr>
                                <m:ctrlPr>
                                  <a:rPr lang="en-US" sz="2400" i="1">
                                    <a:latin typeface="Cambria Math"/>
                                  </a:rPr>
                                </m:ctrlPr>
                              </m:sSubPr>
                              <m:e>
                                <m:r>
                                  <m:rPr>
                                    <m:sty m:val="p"/>
                                  </m:rPr>
                                  <a:rPr lang="en-US" sz="2400">
                                    <a:latin typeface="Cambria Math"/>
                                  </a:rPr>
                                  <m:t>Ω</m:t>
                                </m:r>
                              </m:e>
                              <m:sub>
                                <m:r>
                                  <a:rPr lang="en-US" sz="2400" i="1">
                                    <a:latin typeface="Cambria Math"/>
                                  </a:rPr>
                                  <m:t>𝑎</m:t>
                                </m:r>
                              </m:sub>
                            </m:sSub>
                            <m:r>
                              <a:rPr lang="en-US" sz="2400" i="1">
                                <a:latin typeface="Cambria Math"/>
                              </a:rPr>
                              <m:t>∪</m:t>
                            </m:r>
                            <m:sSub>
                              <m:sSubPr>
                                <m:ctrlPr>
                                  <a:rPr lang="en-US" sz="2400" i="1">
                                    <a:latin typeface="Cambria Math"/>
                                  </a:rPr>
                                </m:ctrlPr>
                              </m:sSubPr>
                              <m:e>
                                <m:r>
                                  <m:rPr>
                                    <m:sty m:val="p"/>
                                  </m:rPr>
                                  <a:rPr lang="en-US" sz="2400">
                                    <a:latin typeface="Cambria Math"/>
                                  </a:rPr>
                                  <m:t>Ω</m:t>
                                </m:r>
                              </m:e>
                              <m:sub>
                                <m:r>
                                  <a:rPr lang="en-US" sz="2400" i="1">
                                    <a:latin typeface="Cambria Math"/>
                                  </a:rPr>
                                  <m:t>𝑅</m:t>
                                </m:r>
                              </m:sub>
                            </m:sSub>
                          </m:sub>
                          <m:sup/>
                          <m:e>
                            <m:r>
                              <a:rPr lang="en-US" sz="2400" i="1">
                                <a:latin typeface="Cambria Math"/>
                              </a:rPr>
                              <m:t>𝐴</m:t>
                            </m:r>
                            <m:r>
                              <a:rPr lang="en-US" sz="2400" i="1">
                                <a:latin typeface="Cambria Math"/>
                              </a:rPr>
                              <m:t>(</m:t>
                            </m:r>
                            <m:r>
                              <a:rPr lang="en-US" sz="2400" i="1">
                                <a:latin typeface="Cambria Math"/>
                              </a:rPr>
                              <m:t>𝑧</m:t>
                            </m:r>
                            <m:r>
                              <a:rPr lang="en-US" sz="2400" i="1">
                                <a:latin typeface="Cambria Math"/>
                              </a:rPr>
                              <m:t>)</m:t>
                            </m:r>
                            <m:r>
                              <a:rPr lang="en-US" sz="2400" i="1">
                                <a:latin typeface="Cambria Math"/>
                              </a:rPr>
                              <m:t>𝑧</m:t>
                            </m:r>
                            <m:sSub>
                              <m:sSubPr>
                                <m:ctrlPr>
                                  <a:rPr lang="en-US" sz="2400" i="1">
                                    <a:latin typeface="Cambria Math"/>
                                  </a:rPr>
                                </m:ctrlPr>
                              </m:sSubPr>
                              <m:e>
                                <m:r>
                                  <a:rPr lang="en-US" sz="2400" i="1">
                                    <a:latin typeface="Cambria Math"/>
                                  </a:rPr>
                                  <m:t>𝑐</m:t>
                                </m:r>
                              </m:e>
                              <m:sub>
                                <m:r>
                                  <a:rPr lang="en-US" sz="2400" i="1">
                                    <a:latin typeface="Cambria Math"/>
                                  </a:rPr>
                                  <m:t>𝑖</m:t>
                                </m:r>
                              </m:sub>
                            </m:sSub>
                            <m:r>
                              <a:rPr lang="en-US" sz="2400" i="1">
                                <a:latin typeface="Cambria Math"/>
                              </a:rPr>
                              <m:t>𝑑𝑧</m:t>
                            </m:r>
                          </m:e>
                        </m:nary>
                      </m:num>
                      <m:den>
                        <m:nary>
                          <m:naryPr>
                            <m:limLoc m:val="subSup"/>
                            <m:ctrlPr>
                              <a:rPr lang="en-US" sz="2400" i="1">
                                <a:latin typeface="Cambria Math"/>
                              </a:rPr>
                            </m:ctrlPr>
                          </m:naryPr>
                          <m:sub>
                            <m:sSub>
                              <m:sSubPr>
                                <m:ctrlPr>
                                  <a:rPr lang="en-US" sz="2400" i="1">
                                    <a:latin typeface="Cambria Math"/>
                                  </a:rPr>
                                </m:ctrlPr>
                              </m:sSubPr>
                              <m:e>
                                <m:r>
                                  <m:rPr>
                                    <m:sty m:val="p"/>
                                  </m:rPr>
                                  <a:rPr lang="en-US" sz="2400">
                                    <a:latin typeface="Cambria Math"/>
                                  </a:rPr>
                                  <m:t>Ω</m:t>
                                </m:r>
                              </m:e>
                              <m:sub>
                                <m:r>
                                  <a:rPr lang="en-US" sz="2400" i="1">
                                    <a:latin typeface="Cambria Math"/>
                                  </a:rPr>
                                  <m:t>𝑎</m:t>
                                </m:r>
                              </m:sub>
                            </m:sSub>
                            <m:r>
                              <a:rPr lang="en-US" sz="2400" i="1">
                                <a:latin typeface="Cambria Math"/>
                              </a:rPr>
                              <m:t>∪</m:t>
                            </m:r>
                            <m:sSub>
                              <m:sSubPr>
                                <m:ctrlPr>
                                  <a:rPr lang="en-US" sz="2400" i="1">
                                    <a:latin typeface="Cambria Math"/>
                                  </a:rPr>
                                </m:ctrlPr>
                              </m:sSubPr>
                              <m:e>
                                <m:r>
                                  <m:rPr>
                                    <m:sty m:val="p"/>
                                  </m:rPr>
                                  <a:rPr lang="en-US" sz="2400">
                                    <a:latin typeface="Cambria Math"/>
                                  </a:rPr>
                                  <m:t>Ω</m:t>
                                </m:r>
                              </m:e>
                              <m:sub>
                                <m:r>
                                  <a:rPr lang="en-US" sz="2400" i="1">
                                    <a:latin typeface="Cambria Math"/>
                                  </a:rPr>
                                  <m:t>𝑅</m:t>
                                </m:r>
                              </m:sub>
                            </m:sSub>
                          </m:sub>
                          <m:sup/>
                          <m:e>
                            <m:sSub>
                              <m:sSubPr>
                                <m:ctrlPr>
                                  <a:rPr lang="en-US" sz="2400" i="1">
                                    <a:latin typeface="Cambria Math"/>
                                  </a:rPr>
                                </m:ctrlPr>
                              </m:sSubPr>
                              <m:e>
                                <m:r>
                                  <a:rPr lang="en-US" sz="2400" i="1">
                                    <a:latin typeface="Cambria Math"/>
                                  </a:rPr>
                                  <m:t>𝐴</m:t>
                                </m:r>
                                <m:r>
                                  <a:rPr lang="en-US" sz="2400" i="1">
                                    <a:latin typeface="Cambria Math"/>
                                  </a:rPr>
                                  <m:t>(</m:t>
                                </m:r>
                                <m:r>
                                  <a:rPr lang="en-US" sz="2400" i="1">
                                    <a:latin typeface="Cambria Math"/>
                                  </a:rPr>
                                  <m:t>𝑧</m:t>
                                </m:r>
                                <m:r>
                                  <a:rPr lang="en-US" sz="2400" i="1">
                                    <a:latin typeface="Cambria Math"/>
                                  </a:rPr>
                                  <m:t>)</m:t>
                                </m:r>
                                <m:r>
                                  <a:rPr lang="en-US" sz="2400" i="1">
                                    <a:latin typeface="Cambria Math"/>
                                  </a:rPr>
                                  <m:t>𝑐</m:t>
                                </m:r>
                              </m:e>
                              <m:sub>
                                <m:r>
                                  <a:rPr lang="en-US" sz="2400" i="1">
                                    <a:latin typeface="Cambria Math"/>
                                  </a:rPr>
                                  <m:t>𝑖</m:t>
                                </m:r>
                              </m:sub>
                            </m:sSub>
                            <m:r>
                              <a:rPr lang="en-US" sz="2400" i="1">
                                <a:latin typeface="Cambria Math"/>
                              </a:rPr>
                              <m:t>𝑑𝑧</m:t>
                            </m:r>
                          </m:e>
                        </m:nary>
                      </m:den>
                    </m:f>
                  </m:oMath>
                </a14:m>
                <a:r>
                  <a:rPr lang="en-US" sz="2400" dirty="0"/>
                  <a:t>,  </a:t>
                </a:r>
                <a:r>
                  <a:rPr lang="en-US" sz="2400" i="1" dirty="0" err="1"/>
                  <a:t>i</a:t>
                </a:r>
                <a:r>
                  <a:rPr lang="en-US" sz="2400" dirty="0"/>
                  <a:t>=1, 2, 3, 4.      (10</a:t>
                </a:r>
                <a:r>
                  <a:rPr lang="en-US" sz="2400" dirty="0" smtClean="0"/>
                  <a:t>)</a:t>
                </a:r>
              </a:p>
              <a:p>
                <a:endParaRPr lang="en-US" sz="2400" dirty="0"/>
              </a:p>
              <a:p>
                <a:r>
                  <a:rPr lang="en-US" sz="2400" dirty="0" smtClean="0"/>
                  <a:t>Usually </a:t>
                </a:r>
                <a:r>
                  <a:rPr lang="en-US" sz="2400" dirty="0"/>
                  <a:t>(9) </a:t>
                </a:r>
                <a:r>
                  <a:rPr lang="en-US" sz="2400" dirty="0" smtClean="0"/>
                  <a:t>is over-damped, therefore the inertia term in (9</a:t>
                </a:r>
                <a:r>
                  <a:rPr lang="en-US" sz="2400" dirty="0"/>
                  <a:t>) can then be </a:t>
                </a:r>
                <a:r>
                  <a:rPr lang="en-US" sz="2400" dirty="0" smtClean="0"/>
                  <a:t>neglected.</a:t>
                </a:r>
                <a:endParaRPr lang="en-US" sz="2400" dirty="0"/>
              </a:p>
              <a:p>
                <a:r>
                  <a:rPr lang="en-US" sz="2400" dirty="0"/>
                  <a:t>The additional potential </a:t>
                </a:r>
                <a:r>
                  <a:rPr lang="en-US" sz="2400" i="1" dirty="0"/>
                  <a:t>V</a:t>
                </a:r>
                <a:r>
                  <a:rPr lang="en-US" sz="2400" dirty="0"/>
                  <a:t> in (4-7) is caused by the hydrophobic environment of channel. It can be seen as the solvation energy barrier. If we use Born model to estimate the solvation energy</a:t>
                </a:r>
                <a14:m>
                  <m:oMath xmlns:m="http://schemas.openxmlformats.org/officeDocument/2006/math">
                    <m:r>
                      <a:rPr lang="en-US" sz="2400" i="1">
                        <a:latin typeface="Cambria Math"/>
                      </a:rPr>
                      <m:t> </m:t>
                    </m:r>
                    <m:r>
                      <m:rPr>
                        <m:sty m:val="p"/>
                      </m:rPr>
                      <a:rPr lang="en-US" sz="2400">
                        <a:latin typeface="Cambria Math"/>
                      </a:rPr>
                      <m:t>Δ</m:t>
                    </m:r>
                    <m:sSub>
                      <m:sSubPr>
                        <m:ctrlPr>
                          <a:rPr lang="en-US" sz="2400" i="1">
                            <a:latin typeface="Cambria Math"/>
                          </a:rPr>
                        </m:ctrlPr>
                      </m:sSubPr>
                      <m:e>
                        <m:r>
                          <a:rPr lang="en-US" sz="2400" i="1">
                            <a:latin typeface="Cambria Math"/>
                          </a:rPr>
                          <m:t>𝐸</m:t>
                        </m:r>
                      </m:e>
                      <m:sub>
                        <m:r>
                          <a:rPr lang="en-US" sz="2400" i="1">
                            <a:latin typeface="Cambria Math"/>
                          </a:rPr>
                          <m:t>𝑠𝑜𝑙𝑣𝑎𝑡𝑖𝑜𝑛</m:t>
                        </m:r>
                      </m:sub>
                    </m:sSub>
                  </m:oMath>
                </a14:m>
                <a:r>
                  <a:rPr lang="en-US" sz="2400" dirty="0"/>
                  <a:t>,</a:t>
                </a:r>
                <a:endParaRPr lang="en-US" sz="2400" dirty="0" smtClean="0"/>
              </a:p>
              <a:p>
                <a14:m>
                  <m:oMath xmlns:m="http://schemas.openxmlformats.org/officeDocument/2006/math">
                    <m:r>
                      <m:rPr>
                        <m:sty m:val="p"/>
                      </m:rPr>
                      <a:rPr lang="en-US" sz="2400">
                        <a:latin typeface="Cambria Math"/>
                      </a:rPr>
                      <m:t>Δ</m:t>
                    </m:r>
                    <m:sSub>
                      <m:sSubPr>
                        <m:ctrlPr>
                          <a:rPr lang="en-US" sz="2400" i="1">
                            <a:latin typeface="Cambria Math"/>
                          </a:rPr>
                        </m:ctrlPr>
                      </m:sSubPr>
                      <m:e>
                        <m:r>
                          <a:rPr lang="en-US" sz="2400" i="1">
                            <a:latin typeface="Cambria Math"/>
                          </a:rPr>
                          <m:t>𝐸</m:t>
                        </m:r>
                      </m:e>
                      <m:sub>
                        <m:r>
                          <a:rPr lang="en-US" sz="2400" i="1">
                            <a:latin typeface="Cambria Math"/>
                          </a:rPr>
                          <m:t>𝑠𝑜𝑙𝑣𝑎𝑡𝑖𝑜𝑛</m:t>
                        </m:r>
                      </m:sub>
                    </m:sSub>
                    <m:r>
                      <a:rPr lang="en-US" sz="2400" i="1">
                        <a:latin typeface="Cambria Math"/>
                      </a:rPr>
                      <m:t>=</m:t>
                    </m:r>
                    <m:f>
                      <m:fPr>
                        <m:ctrlPr>
                          <a:rPr lang="en-US" sz="2400" i="1">
                            <a:latin typeface="Cambria Math"/>
                          </a:rPr>
                        </m:ctrlPr>
                      </m:fPr>
                      <m:num>
                        <m:sSubSup>
                          <m:sSubSupPr>
                            <m:ctrlPr>
                              <a:rPr lang="en-US" sz="2400" i="1">
                                <a:latin typeface="Cambria Math"/>
                              </a:rPr>
                            </m:ctrlPr>
                          </m:sSubSupPr>
                          <m:e>
                            <m:r>
                              <a:rPr lang="en-US" sz="2400" i="1">
                                <a:latin typeface="Cambria Math"/>
                              </a:rPr>
                              <m:t>𝑧</m:t>
                            </m:r>
                          </m:e>
                          <m:sub>
                            <m:r>
                              <a:rPr lang="en-US" sz="2400" i="1">
                                <a:latin typeface="Cambria Math"/>
                              </a:rPr>
                              <m:t>𝑎𝑟𝑔</m:t>
                            </m:r>
                          </m:sub>
                          <m:sup>
                            <m:r>
                              <a:rPr lang="en-US" sz="2400" i="1">
                                <a:latin typeface="Cambria Math"/>
                              </a:rPr>
                              <m:t>2</m:t>
                            </m:r>
                          </m:sup>
                        </m:sSubSup>
                        <m:sSup>
                          <m:sSupPr>
                            <m:ctrlPr>
                              <a:rPr lang="en-US" sz="2400" i="1">
                                <a:latin typeface="Cambria Math"/>
                              </a:rPr>
                            </m:ctrlPr>
                          </m:sSupPr>
                          <m:e>
                            <m:r>
                              <a:rPr lang="en-US" sz="2400" i="1">
                                <a:latin typeface="Cambria Math"/>
                              </a:rPr>
                              <m:t>𝑒</m:t>
                            </m:r>
                          </m:e>
                          <m:sup>
                            <m:r>
                              <a:rPr lang="en-US" sz="2400" i="1">
                                <a:latin typeface="Cambria Math"/>
                              </a:rPr>
                              <m:t>2</m:t>
                            </m:r>
                          </m:sup>
                        </m:sSup>
                      </m:num>
                      <m:den>
                        <m:r>
                          <a:rPr lang="en-US" sz="2400" i="1">
                            <a:latin typeface="Cambria Math"/>
                          </a:rPr>
                          <m:t>8</m:t>
                        </m:r>
                        <m:r>
                          <a:rPr lang="en-US" sz="2400" i="1">
                            <a:latin typeface="Cambria Math"/>
                          </a:rPr>
                          <m:t>𝜋</m:t>
                        </m:r>
                        <m:sSub>
                          <m:sSubPr>
                            <m:ctrlPr>
                              <a:rPr lang="en-US" sz="2400" i="1">
                                <a:latin typeface="Cambria Math"/>
                              </a:rPr>
                            </m:ctrlPr>
                          </m:sSubPr>
                          <m:e>
                            <m:r>
                              <a:rPr lang="en-US" sz="2400" i="1">
                                <a:latin typeface="Cambria Math"/>
                              </a:rPr>
                              <m:t>𝜀</m:t>
                            </m:r>
                          </m:e>
                          <m:sub>
                            <m:r>
                              <a:rPr lang="en-US" sz="2400" i="1">
                                <a:latin typeface="Cambria Math"/>
                              </a:rPr>
                              <m:t>0</m:t>
                            </m:r>
                          </m:sub>
                        </m:sSub>
                        <m:sSub>
                          <m:sSubPr>
                            <m:ctrlPr>
                              <a:rPr lang="en-US" sz="2400" i="1">
                                <a:latin typeface="Cambria Math"/>
                              </a:rPr>
                            </m:ctrlPr>
                          </m:sSubPr>
                          <m:e>
                            <m:r>
                              <a:rPr lang="en-US" sz="2400" i="1">
                                <a:latin typeface="Cambria Math"/>
                              </a:rPr>
                              <m:t>𝑟</m:t>
                            </m:r>
                          </m:e>
                          <m:sub>
                            <m:r>
                              <a:rPr lang="en-US" sz="2400" i="1">
                                <a:latin typeface="Cambria Math"/>
                              </a:rPr>
                              <m:t>𝑎𝑟𝑔</m:t>
                            </m:r>
                          </m:sub>
                        </m:sSub>
                      </m:den>
                    </m:f>
                    <m:d>
                      <m:dPr>
                        <m:ctrlPr>
                          <a:rPr lang="en-US" sz="2400" i="1">
                            <a:latin typeface="Cambria Math"/>
                          </a:rPr>
                        </m:ctrlPr>
                      </m:dPr>
                      <m:e>
                        <m:f>
                          <m:fPr>
                            <m:ctrlPr>
                              <a:rPr lang="en-US" sz="2400" i="1">
                                <a:latin typeface="Cambria Math"/>
                              </a:rPr>
                            </m:ctrlPr>
                          </m:fPr>
                          <m:num>
                            <m:r>
                              <a:rPr lang="en-US" sz="2400" i="1">
                                <a:latin typeface="Cambria Math"/>
                              </a:rPr>
                              <m:t>1</m:t>
                            </m:r>
                          </m:num>
                          <m:den>
                            <m:sSub>
                              <m:sSubPr>
                                <m:ctrlPr>
                                  <a:rPr lang="en-US" sz="2400" i="1">
                                    <a:latin typeface="Cambria Math"/>
                                  </a:rPr>
                                </m:ctrlPr>
                              </m:sSubPr>
                              <m:e>
                                <m:r>
                                  <a:rPr lang="en-US" sz="2400" i="1">
                                    <a:latin typeface="Cambria Math"/>
                                  </a:rPr>
                                  <m:t>𝜀</m:t>
                                </m:r>
                              </m:e>
                              <m:sub>
                                <m:r>
                                  <a:rPr lang="en-US" sz="2400" i="1">
                                    <a:latin typeface="Cambria Math"/>
                                  </a:rPr>
                                  <m:t>𝑎</m:t>
                                </m:r>
                              </m:sub>
                            </m:sSub>
                          </m:den>
                        </m:f>
                        <m:r>
                          <a:rPr lang="en-US" sz="2400" i="1">
                            <a:latin typeface="Cambria Math"/>
                          </a:rPr>
                          <m:t>−</m:t>
                        </m:r>
                        <m:f>
                          <m:fPr>
                            <m:ctrlPr>
                              <a:rPr lang="en-US" sz="2400" i="1">
                                <a:latin typeface="Cambria Math"/>
                              </a:rPr>
                            </m:ctrlPr>
                          </m:fPr>
                          <m:num>
                            <m:r>
                              <a:rPr lang="en-US" sz="2400" i="1">
                                <a:latin typeface="Cambria Math"/>
                              </a:rPr>
                              <m:t>1</m:t>
                            </m:r>
                          </m:num>
                          <m:den>
                            <m:sSub>
                              <m:sSubPr>
                                <m:ctrlPr>
                                  <a:rPr lang="en-US" sz="2400" i="1">
                                    <a:latin typeface="Cambria Math"/>
                                  </a:rPr>
                                </m:ctrlPr>
                              </m:sSubPr>
                              <m:e>
                                <m:r>
                                  <a:rPr lang="en-US" sz="2400" i="1">
                                    <a:latin typeface="Cambria Math"/>
                                  </a:rPr>
                                  <m:t>𝜀</m:t>
                                </m:r>
                              </m:e>
                              <m:sub>
                                <m:r>
                                  <a:rPr lang="en-US" sz="2400" i="1">
                                    <a:latin typeface="Cambria Math"/>
                                  </a:rPr>
                                  <m:t>𝑅</m:t>
                                </m:r>
                              </m:sub>
                            </m:sSub>
                          </m:den>
                        </m:f>
                      </m:e>
                    </m:d>
                  </m:oMath>
                </a14:m>
                <a:r>
                  <a:rPr lang="en-US" sz="2400" dirty="0"/>
                  <a:t>,          (</a:t>
                </a:r>
                <a:r>
                  <a:rPr lang="en-US" sz="2400" dirty="0" smtClean="0"/>
                  <a:t>11</a:t>
                </a:r>
                <a:r>
                  <a:rPr lang="en-US" sz="2400" dirty="0" smtClean="0"/>
                  <a:t>)</a:t>
                </a:r>
              </a:p>
              <a:p>
                <a:endParaRPr lang="en-US" sz="2400" dirty="0"/>
              </a:p>
              <a:p>
                <a:r>
                  <a:rPr lang="en-US" sz="2400" dirty="0"/>
                  <a:t>where </a:t>
                </a:r>
                <a14:m>
                  <m:oMath xmlns:m="http://schemas.openxmlformats.org/officeDocument/2006/math">
                    <m:sSub>
                      <m:sSubPr>
                        <m:ctrlPr>
                          <a:rPr lang="en-US" sz="2400" i="1">
                            <a:latin typeface="Cambria Math"/>
                          </a:rPr>
                        </m:ctrlPr>
                      </m:sSubPr>
                      <m:e>
                        <m:r>
                          <a:rPr lang="en-US" sz="2400" i="1">
                            <a:latin typeface="Cambria Math"/>
                          </a:rPr>
                          <m:t>𝜀</m:t>
                        </m:r>
                      </m:e>
                      <m:sub>
                        <m:r>
                          <a:rPr lang="en-US" sz="2400" i="1">
                            <a:latin typeface="Cambria Math"/>
                          </a:rPr>
                          <m:t>𝑅</m:t>
                        </m:r>
                      </m:sub>
                    </m:sSub>
                  </m:oMath>
                </a14:m>
                <a:r>
                  <a:rPr lang="en-US" sz="2400" dirty="0"/>
                  <a:t> and </a:t>
                </a:r>
                <a14:m>
                  <m:oMath xmlns:m="http://schemas.openxmlformats.org/officeDocument/2006/math">
                    <m:sSub>
                      <m:sSubPr>
                        <m:ctrlPr>
                          <a:rPr lang="en-US" sz="2400" i="1">
                            <a:latin typeface="Cambria Math"/>
                          </a:rPr>
                        </m:ctrlPr>
                      </m:sSubPr>
                      <m:e>
                        <m:r>
                          <a:rPr lang="en-US" sz="2400" i="1">
                            <a:latin typeface="Cambria Math"/>
                          </a:rPr>
                          <m:t>𝜀</m:t>
                        </m:r>
                      </m:e>
                      <m:sub>
                        <m:r>
                          <a:rPr lang="en-US" sz="2400" i="1">
                            <a:latin typeface="Cambria Math"/>
                          </a:rPr>
                          <m:t>𝑎</m:t>
                        </m:r>
                      </m:sub>
                    </m:sSub>
                  </m:oMath>
                </a14:m>
                <a:r>
                  <a:rPr lang="en-US" sz="2400" dirty="0"/>
                  <a:t> are dielectric constants for antechamber and channel, respectively. Usually we treat </a:t>
                </a:r>
                <a14:m>
                  <m:oMath xmlns:m="http://schemas.openxmlformats.org/officeDocument/2006/math">
                    <m:sSub>
                      <m:sSubPr>
                        <m:ctrlPr>
                          <a:rPr lang="en-US" sz="2400" i="1">
                            <a:latin typeface="Cambria Math"/>
                          </a:rPr>
                        </m:ctrlPr>
                      </m:sSubPr>
                      <m:e>
                        <m:r>
                          <a:rPr lang="en-US" sz="2400" i="1">
                            <a:latin typeface="Cambria Math"/>
                          </a:rPr>
                          <m:t>𝜀</m:t>
                        </m:r>
                      </m:e>
                      <m:sub>
                        <m:r>
                          <a:rPr lang="en-US" sz="2400" i="1">
                            <a:latin typeface="Cambria Math"/>
                          </a:rPr>
                          <m:t>𝑅</m:t>
                        </m:r>
                      </m:sub>
                    </m:sSub>
                    <m:r>
                      <a:rPr lang="en-US" sz="2400" i="1">
                        <a:latin typeface="Cambria Math"/>
                      </a:rPr>
                      <m:t>=80</m:t>
                    </m:r>
                  </m:oMath>
                </a14:m>
                <a:r>
                  <a:rPr lang="en-US" sz="2400" dirty="0"/>
                  <a:t>, and then </a:t>
                </a:r>
                <a14:m>
                  <m:oMath xmlns:m="http://schemas.openxmlformats.org/officeDocument/2006/math">
                    <m:sSub>
                      <m:sSubPr>
                        <m:ctrlPr>
                          <a:rPr lang="en-US" sz="2400" i="1">
                            <a:latin typeface="Cambria Math"/>
                          </a:rPr>
                        </m:ctrlPr>
                      </m:sSubPr>
                      <m:e>
                        <m:r>
                          <a:rPr lang="en-US" sz="2400" i="1">
                            <a:latin typeface="Cambria Math"/>
                          </a:rPr>
                          <m:t>𝜀</m:t>
                        </m:r>
                      </m:e>
                      <m:sub>
                        <m:r>
                          <a:rPr lang="en-US" sz="2400" i="1">
                            <a:latin typeface="Cambria Math"/>
                          </a:rPr>
                          <m:t>𝑎</m:t>
                        </m:r>
                      </m:sub>
                    </m:sSub>
                    <m:r>
                      <a:rPr lang="en-US" sz="2400" i="1">
                        <a:latin typeface="Cambria Math"/>
                      </a:rPr>
                      <m:t>=8</m:t>
                    </m:r>
                  </m:oMath>
                </a14:m>
                <a:r>
                  <a:rPr lang="en-US" sz="2400" dirty="0"/>
                  <a:t> (here we set </a:t>
                </a:r>
                <a14:m>
                  <m:oMath xmlns:m="http://schemas.openxmlformats.org/officeDocument/2006/math">
                    <m:r>
                      <m:rPr>
                        <m:sty m:val="p"/>
                      </m:rPr>
                      <a:rPr lang="en-US" sz="2400">
                        <a:latin typeface="Cambria Math"/>
                      </a:rPr>
                      <m:t>Γ</m:t>
                    </m:r>
                    <m:r>
                      <a:rPr lang="en-US" sz="2400">
                        <a:latin typeface="Cambria Math"/>
                      </a:rPr>
                      <m:t>=</m:t>
                    </m:r>
                    <m:d>
                      <m:dPr>
                        <m:begChr m:val="{"/>
                        <m:endChr m:val=""/>
                        <m:ctrlPr>
                          <a:rPr lang="en-US" sz="2400" i="1">
                            <a:latin typeface="Cambria Math"/>
                          </a:rPr>
                        </m:ctrlPr>
                      </m:dPr>
                      <m:e>
                        <m:eqArr>
                          <m:eqArrPr>
                            <m:ctrlPr>
                              <a:rPr lang="en-US" sz="2400" i="1">
                                <a:latin typeface="Cambria Math"/>
                              </a:rPr>
                            </m:ctrlPr>
                          </m:eqArrPr>
                          <m:e>
                            <m:r>
                              <a:rPr lang="en-US" sz="2400" i="1">
                                <a:latin typeface="Cambria Math"/>
                              </a:rPr>
                              <m:t>1, </m:t>
                            </m:r>
                            <m:r>
                              <m:rPr>
                                <m:nor/>
                              </m:rPr>
                              <a:rPr lang="en-US" sz="2400"/>
                              <m:t>     </m:t>
                            </m:r>
                            <m:r>
                              <a:rPr lang="en-US" sz="2400" i="1">
                                <a:latin typeface="Cambria Math"/>
                              </a:rPr>
                              <m:t>𝑧</m:t>
                            </m:r>
                            <m:r>
                              <a:rPr lang="en-US" sz="2400" i="1">
                                <a:latin typeface="Cambria Math"/>
                              </a:rPr>
                              <m:t>∈</m:t>
                            </m:r>
                            <m:sSub>
                              <m:sSubPr>
                                <m:ctrlPr>
                                  <a:rPr lang="en-US" sz="2400" i="1">
                                    <a:latin typeface="Cambria Math"/>
                                  </a:rPr>
                                </m:ctrlPr>
                              </m:sSubPr>
                              <m:e>
                                <m:r>
                                  <m:rPr>
                                    <m:sty m:val="p"/>
                                  </m:rPr>
                                  <a:rPr lang="en-US" sz="2400">
                                    <a:latin typeface="Cambria Math"/>
                                  </a:rPr>
                                  <m:t>Ω</m:t>
                                </m:r>
                              </m:e>
                              <m:sub>
                                <m:r>
                                  <a:rPr lang="en-US" sz="2400" i="1">
                                    <a:latin typeface="Cambria Math"/>
                                  </a:rPr>
                                  <m:t>𝑅</m:t>
                                </m:r>
                              </m:sub>
                            </m:sSub>
                            <m:r>
                              <a:rPr lang="en-US" sz="2400" i="1">
                                <a:latin typeface="Cambria Math"/>
                              </a:rPr>
                              <m:t>,</m:t>
                            </m:r>
                          </m:e>
                          <m:e>
                            <m:r>
                              <a:rPr lang="en-US" sz="2400" i="1">
                                <a:latin typeface="Cambria Math"/>
                              </a:rPr>
                              <m:t>0.1,</m:t>
                            </m:r>
                            <m:r>
                              <m:rPr>
                                <m:nor/>
                              </m:rPr>
                              <a:rPr lang="en-US" sz="2400"/>
                              <m:t>  </m:t>
                            </m:r>
                            <m:r>
                              <a:rPr lang="en-US" sz="2400" i="1">
                                <a:latin typeface="Cambria Math"/>
                              </a:rPr>
                              <m:t> </m:t>
                            </m:r>
                            <m:r>
                              <a:rPr lang="en-US" sz="2400" i="1">
                                <a:latin typeface="Cambria Math"/>
                              </a:rPr>
                              <m:t>𝑧</m:t>
                            </m:r>
                            <m:r>
                              <a:rPr lang="en-US" sz="2400" i="1">
                                <a:latin typeface="Cambria Math"/>
                              </a:rPr>
                              <m:t>∈</m:t>
                            </m:r>
                            <m:sSub>
                              <m:sSubPr>
                                <m:ctrlPr>
                                  <a:rPr lang="en-US" sz="2400" i="1">
                                    <a:latin typeface="Cambria Math"/>
                                  </a:rPr>
                                </m:ctrlPr>
                              </m:sSubPr>
                              <m:e>
                                <m:r>
                                  <m:rPr>
                                    <m:sty m:val="p"/>
                                  </m:rPr>
                                  <a:rPr lang="en-US" sz="2400">
                                    <a:latin typeface="Cambria Math"/>
                                  </a:rPr>
                                  <m:t>Ω</m:t>
                                </m:r>
                              </m:e>
                              <m:sub>
                                <m:r>
                                  <a:rPr lang="en-US" sz="2400" i="1">
                                    <a:latin typeface="Cambria Math"/>
                                  </a:rPr>
                                  <m:t>𝑎</m:t>
                                </m:r>
                              </m:sub>
                            </m:sSub>
                            <m:r>
                              <a:rPr lang="en-US" sz="2400" i="1">
                                <a:latin typeface="Cambria Math"/>
                              </a:rPr>
                              <m:t>.</m:t>
                            </m:r>
                          </m:e>
                        </m:eqArr>
                      </m:e>
                    </m:d>
                  </m:oMath>
                </a14:m>
                <a:r>
                  <a:rPr lang="en-US" sz="2400" dirty="0"/>
                  <a:t>). The apparent radius of the </a:t>
                </a:r>
                <a:r>
                  <a:rPr lang="en-US" sz="2400" dirty="0" err="1"/>
                  <a:t>guanidinium</a:t>
                </a:r>
                <a:r>
                  <a:rPr lang="en-US" sz="2400" dirty="0"/>
                  <a:t> ion, which is the ionic part of the arginine, is 0.21 nm. With </a:t>
                </a:r>
                <a:r>
                  <a:rPr lang="en-US" sz="2400" i="1" dirty="0" err="1"/>
                  <a:t>z</a:t>
                </a:r>
                <a:r>
                  <a:rPr lang="en-US" sz="2400" baseline="-25000" dirty="0" err="1"/>
                  <a:t>arg</a:t>
                </a:r>
                <a:r>
                  <a:rPr lang="en-US" sz="2400" dirty="0"/>
                  <a:t>=1, we can therefore obtain </a:t>
                </a:r>
                <a14:m>
                  <m:oMath xmlns:m="http://schemas.openxmlformats.org/officeDocument/2006/math">
                    <m:r>
                      <m:rPr>
                        <m:sty m:val="p"/>
                      </m:rPr>
                      <a:rPr lang="en-US" sz="2400">
                        <a:latin typeface="Cambria Math"/>
                      </a:rPr>
                      <m:t>Δ</m:t>
                    </m:r>
                    <m:sSub>
                      <m:sSubPr>
                        <m:ctrlPr>
                          <a:rPr lang="en-US" sz="2400" i="1">
                            <a:latin typeface="Cambria Math"/>
                          </a:rPr>
                        </m:ctrlPr>
                      </m:sSubPr>
                      <m:e>
                        <m:r>
                          <a:rPr lang="en-US" sz="2400" i="1">
                            <a:latin typeface="Cambria Math"/>
                          </a:rPr>
                          <m:t>𝐸</m:t>
                        </m:r>
                      </m:e>
                      <m:sub>
                        <m:r>
                          <a:rPr lang="en-US" sz="2400" i="1">
                            <a:latin typeface="Cambria Math"/>
                          </a:rPr>
                          <m:t>𝑠𝑜𝑙𝑣𝑎𝑡𝑖𝑜𝑛</m:t>
                        </m:r>
                      </m:sub>
                    </m:sSub>
                  </m:oMath>
                </a14:m>
                <a:r>
                  <a:rPr lang="en-US" sz="2400" dirty="0"/>
                  <a:t> to be close to </a:t>
                </a:r>
                <a14:m>
                  <m:oMath xmlns:m="http://schemas.openxmlformats.org/officeDocument/2006/math">
                    <m:r>
                      <a:rPr lang="en-US" sz="2400" i="1">
                        <a:latin typeface="Cambria Math"/>
                      </a:rPr>
                      <m:t>15</m:t>
                    </m:r>
                    <m:sSub>
                      <m:sSubPr>
                        <m:ctrlPr>
                          <a:rPr lang="en-US" sz="2400" i="1">
                            <a:latin typeface="Cambria Math"/>
                          </a:rPr>
                        </m:ctrlPr>
                      </m:sSubPr>
                      <m:e>
                        <m:r>
                          <a:rPr lang="en-US" sz="2400" i="1">
                            <a:latin typeface="Cambria Math"/>
                          </a:rPr>
                          <m:t>𝑘</m:t>
                        </m:r>
                      </m:e>
                      <m:sub>
                        <m:r>
                          <a:rPr lang="en-US" sz="2400" i="1">
                            <a:latin typeface="Cambria Math"/>
                          </a:rPr>
                          <m:t>𝐵</m:t>
                        </m:r>
                      </m:sub>
                    </m:sSub>
                    <m:r>
                      <a:rPr lang="en-US" sz="2400" i="1">
                        <a:latin typeface="Cambria Math"/>
                      </a:rPr>
                      <m:t>𝑇</m:t>
                    </m:r>
                  </m:oMath>
                </a14:m>
                <a:r>
                  <a:rPr lang="en-US" sz="2400" dirty="0"/>
                  <a:t>. </a:t>
                </a:r>
              </a:p>
            </p:txBody>
          </p:sp>
        </mc:Choice>
        <mc:Fallback>
          <p:sp>
            <p:nvSpPr>
              <p:cNvPr id="2" name="TextBox 1"/>
              <p:cNvSpPr txBox="1">
                <a:spLocks noRot="1" noChangeAspect="1" noMove="1" noResize="1" noEditPoints="1" noAdjustHandles="1" noChangeArrowheads="1" noChangeShapeType="1" noTextEdit="1"/>
              </p:cNvSpPr>
              <p:nvPr/>
            </p:nvSpPr>
            <p:spPr>
              <a:xfrm>
                <a:off x="679450" y="316815"/>
                <a:ext cx="10972800" cy="9658606"/>
              </a:xfrm>
              <a:prstGeom prst="rect">
                <a:avLst/>
              </a:prstGeom>
              <a:blipFill rotWithShape="1">
                <a:blip r:embed="rId2"/>
                <a:stretch>
                  <a:fillRect l="-833" t="-505" b="-50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p:cNvSpPr txBox="1"/>
              <p:nvPr/>
            </p:nvSpPr>
            <p:spPr>
              <a:xfrm>
                <a:off x="679450" y="9873372"/>
                <a:ext cx="10972800" cy="7281481"/>
              </a:xfrm>
              <a:prstGeom prst="rect">
                <a:avLst/>
              </a:prstGeom>
              <a:noFill/>
            </p:spPr>
            <p:txBody>
              <a:bodyPr wrap="square" rtlCol="0">
                <a:spAutoFit/>
              </a:bodyPr>
              <a:lstStyle/>
              <a:p>
                <a:r>
                  <a:rPr lang="en-US" sz="2400" dirty="0" smtClean="0"/>
                  <a:t>Here</a:t>
                </a:r>
                <a:r>
                  <a:rPr lang="en-US" sz="2400" dirty="0"/>
                  <a:t>, we set</a:t>
                </a:r>
              </a:p>
              <a:p>
                <a14:m>
                  <m:oMath xmlns:m="http://schemas.openxmlformats.org/officeDocument/2006/math">
                    <m:r>
                      <a:rPr lang="en-US" sz="2400" i="1">
                        <a:latin typeface="Cambria Math"/>
                      </a:rPr>
                      <m:t>𝑉</m:t>
                    </m:r>
                    <m:r>
                      <a:rPr lang="en-US" sz="2400" i="1">
                        <a:latin typeface="Cambria Math"/>
                      </a:rPr>
                      <m:t>=</m:t>
                    </m:r>
                    <m:sSub>
                      <m:sSubPr>
                        <m:ctrlPr>
                          <a:rPr lang="en-US" sz="2400" i="1">
                            <a:latin typeface="Cambria Math"/>
                          </a:rPr>
                        </m:ctrlPr>
                      </m:sSubPr>
                      <m:e>
                        <m:r>
                          <a:rPr lang="en-US" sz="2400" i="1">
                            <a:latin typeface="Cambria Math"/>
                          </a:rPr>
                          <m:t>𝑉</m:t>
                        </m:r>
                      </m:e>
                      <m:sub>
                        <m:r>
                          <a:rPr lang="en-US" sz="2400" i="1">
                            <a:latin typeface="Cambria Math"/>
                          </a:rPr>
                          <m:t>𝑚𝑎𝑥</m:t>
                        </m:r>
                      </m:sub>
                    </m:sSub>
                    <m:d>
                      <m:dPr>
                        <m:ctrlPr>
                          <a:rPr lang="en-US" sz="2400" i="1">
                            <a:latin typeface="Cambria Math"/>
                          </a:rPr>
                        </m:ctrlPr>
                      </m:dPr>
                      <m:e>
                        <m:func>
                          <m:funcPr>
                            <m:ctrlPr>
                              <a:rPr lang="en-US" sz="2400" i="1">
                                <a:latin typeface="Cambria Math"/>
                              </a:rPr>
                            </m:ctrlPr>
                          </m:funcPr>
                          <m:fName>
                            <m:r>
                              <m:rPr>
                                <m:sty m:val="p"/>
                              </m:rPr>
                              <a:rPr lang="en-US" sz="2400">
                                <a:latin typeface="Cambria Math"/>
                              </a:rPr>
                              <m:t>tanh</m:t>
                            </m:r>
                          </m:fName>
                          <m:e>
                            <m:d>
                              <m:dPr>
                                <m:ctrlPr>
                                  <a:rPr lang="en-US" sz="2400" i="1">
                                    <a:latin typeface="Cambria Math"/>
                                  </a:rPr>
                                </m:ctrlPr>
                              </m:dPr>
                              <m:e>
                                <m:r>
                                  <a:rPr lang="en-US" sz="2400" i="1">
                                    <a:latin typeface="Cambria Math"/>
                                  </a:rPr>
                                  <m:t>5</m:t>
                                </m:r>
                                <m:d>
                                  <m:dPr>
                                    <m:ctrlPr>
                                      <a:rPr lang="en-US" sz="2400" i="1">
                                        <a:latin typeface="Cambria Math"/>
                                      </a:rPr>
                                    </m:ctrlPr>
                                  </m:dPr>
                                  <m:e>
                                    <m:r>
                                      <a:rPr lang="en-US" sz="2400" i="1">
                                        <a:latin typeface="Cambria Math"/>
                                      </a:rPr>
                                      <m:t>𝑧</m:t>
                                    </m:r>
                                    <m:r>
                                      <a:rPr lang="en-US" sz="2400" i="1">
                                        <a:latin typeface="Cambria Math"/>
                                      </a:rPr>
                                      <m:t>−</m:t>
                                    </m:r>
                                    <m:sSub>
                                      <m:sSubPr>
                                        <m:ctrlPr>
                                          <a:rPr lang="en-US" sz="2400" i="1">
                                            <a:latin typeface="Cambria Math"/>
                                          </a:rPr>
                                        </m:ctrlPr>
                                      </m:sSubPr>
                                      <m:e>
                                        <m:r>
                                          <a:rPr lang="en-US" sz="2400" i="1">
                                            <a:latin typeface="Cambria Math"/>
                                          </a:rPr>
                                          <m:t>𝐿</m:t>
                                        </m:r>
                                      </m:e>
                                      <m:sub>
                                        <m:r>
                                          <a:rPr lang="en-US" sz="2400" i="1">
                                            <a:latin typeface="Cambria Math"/>
                                          </a:rPr>
                                          <m:t>𝑅</m:t>
                                        </m:r>
                                      </m:sub>
                                    </m:sSub>
                                  </m:e>
                                </m:d>
                              </m:e>
                            </m:d>
                          </m:e>
                        </m:func>
                        <m:r>
                          <a:rPr lang="en-US" sz="2400" i="1">
                            <a:latin typeface="Cambria Math"/>
                          </a:rPr>
                          <m:t>−</m:t>
                        </m:r>
                        <m:r>
                          <a:rPr lang="en-US" sz="2400" i="1">
                            <a:latin typeface="Cambria Math"/>
                          </a:rPr>
                          <m:t>𝑡𝑎𝑛h</m:t>
                        </m:r>
                        <m:d>
                          <m:dPr>
                            <m:ctrlPr>
                              <a:rPr lang="en-US" sz="2400" i="1">
                                <a:latin typeface="Cambria Math"/>
                              </a:rPr>
                            </m:ctrlPr>
                          </m:dPr>
                          <m:e>
                            <m:r>
                              <a:rPr lang="en-US" sz="2400" i="1">
                                <a:latin typeface="Cambria Math"/>
                              </a:rPr>
                              <m:t>5</m:t>
                            </m:r>
                            <m:d>
                              <m:dPr>
                                <m:ctrlPr>
                                  <a:rPr lang="en-US" sz="2400" i="1">
                                    <a:latin typeface="Cambria Math"/>
                                  </a:rPr>
                                </m:ctrlPr>
                              </m:dPr>
                              <m:e>
                                <m:r>
                                  <a:rPr lang="en-US" sz="2400" i="1">
                                    <a:latin typeface="Cambria Math"/>
                                  </a:rPr>
                                  <m:t>𝑧</m:t>
                                </m:r>
                                <m:r>
                                  <a:rPr lang="en-US" sz="2400" i="1">
                                    <a:latin typeface="Cambria Math"/>
                                  </a:rPr>
                                  <m:t>−</m:t>
                                </m:r>
                                <m:r>
                                  <a:rPr lang="en-US" sz="2400" i="1">
                                    <a:latin typeface="Cambria Math"/>
                                  </a:rPr>
                                  <m:t>𝐿</m:t>
                                </m:r>
                                <m:r>
                                  <a:rPr lang="en-US" sz="2400" i="1">
                                    <a:latin typeface="Cambria Math"/>
                                  </a:rPr>
                                  <m:t>−</m:t>
                                </m:r>
                                <m:sSub>
                                  <m:sSubPr>
                                    <m:ctrlPr>
                                      <a:rPr lang="en-US" sz="2400" i="1">
                                        <a:latin typeface="Cambria Math"/>
                                      </a:rPr>
                                    </m:ctrlPr>
                                  </m:sSubPr>
                                  <m:e>
                                    <m:r>
                                      <a:rPr lang="en-US" sz="2400" i="1">
                                        <a:latin typeface="Cambria Math"/>
                                      </a:rPr>
                                      <m:t>𝐿</m:t>
                                    </m:r>
                                  </m:e>
                                  <m:sub>
                                    <m:r>
                                      <a:rPr lang="en-US" sz="2400" i="1">
                                        <a:latin typeface="Cambria Math"/>
                                      </a:rPr>
                                      <m:t>𝑅</m:t>
                                    </m:r>
                                  </m:sub>
                                </m:sSub>
                              </m:e>
                            </m:d>
                          </m:e>
                        </m:d>
                        <m:r>
                          <a:rPr lang="en-US" sz="2400" i="1">
                            <a:latin typeface="Cambria Math"/>
                          </a:rPr>
                          <m:t>−1</m:t>
                        </m:r>
                      </m:e>
                    </m:d>
                    <m:r>
                      <a:rPr lang="en-US" sz="2400" i="1">
                        <a:latin typeface="Cambria Math"/>
                      </a:rPr>
                      <m:t>,</m:t>
                    </m:r>
                    <m:r>
                      <m:rPr>
                        <m:nor/>
                      </m:rPr>
                      <a:rPr lang="en-US" sz="2400"/>
                      <m:t>   </m:t>
                    </m:r>
                    <m:r>
                      <a:rPr lang="en-US" sz="2400" i="1">
                        <a:latin typeface="Cambria Math"/>
                      </a:rPr>
                      <m:t>𝑧</m:t>
                    </m:r>
                    <m:r>
                      <a:rPr lang="en-US" sz="2400" i="1">
                        <a:latin typeface="Cambria Math"/>
                      </a:rPr>
                      <m:t>∈</m:t>
                    </m:r>
                    <m:sSub>
                      <m:sSubPr>
                        <m:ctrlPr>
                          <a:rPr lang="en-US" sz="2400" i="1">
                            <a:latin typeface="Cambria Math"/>
                          </a:rPr>
                        </m:ctrlPr>
                      </m:sSubPr>
                      <m:e>
                        <m:r>
                          <m:rPr>
                            <m:sty m:val="p"/>
                          </m:rPr>
                          <a:rPr lang="en-US" sz="2400">
                            <a:latin typeface="Cambria Math"/>
                          </a:rPr>
                          <m:t>Ω</m:t>
                        </m:r>
                      </m:e>
                      <m:sub>
                        <m:r>
                          <a:rPr lang="en-US" sz="2400" i="1">
                            <a:latin typeface="Cambria Math"/>
                          </a:rPr>
                          <m:t>𝑎</m:t>
                        </m:r>
                      </m:sub>
                    </m:sSub>
                    <m:r>
                      <a:rPr lang="en-US" sz="2400" i="1">
                        <a:latin typeface="Cambria Math"/>
                      </a:rPr>
                      <m:t>,</m:t>
                    </m:r>
                  </m:oMath>
                </a14:m>
                <a:r>
                  <a:rPr lang="en-US" sz="2400" dirty="0"/>
                  <a:t>    (</a:t>
                </a:r>
                <a:r>
                  <a:rPr lang="en-US" sz="2400" dirty="0" smtClean="0"/>
                  <a:t>12)</a:t>
                </a:r>
                <a:endParaRPr lang="en-US" sz="2400" dirty="0"/>
              </a:p>
              <a:p>
                <a:r>
                  <a:rPr lang="en-US" sz="2400" dirty="0"/>
                  <a:t>with </a:t>
                </a:r>
                <a:r>
                  <a:rPr lang="en-US" sz="2400" i="1" dirty="0"/>
                  <a:t>V</a:t>
                </a:r>
                <a:r>
                  <a:rPr lang="en-US" sz="2400" baseline="-25000" dirty="0"/>
                  <a:t>max</a:t>
                </a:r>
                <a:r>
                  <a:rPr lang="en-US" sz="2400" dirty="0"/>
                  <a:t> being the free parameter to </a:t>
                </a:r>
                <a:r>
                  <a:rPr lang="en-US" sz="2400" dirty="0" smtClean="0"/>
                  <a:t>input and related to </a:t>
                </a:r>
                <a14:m>
                  <m:oMath xmlns:m="http://schemas.openxmlformats.org/officeDocument/2006/math">
                    <m:r>
                      <m:rPr>
                        <m:sty m:val="p"/>
                      </m:rPr>
                      <a:rPr lang="en-US" altLang="zh-TW" sz="2400">
                        <a:latin typeface="Cambria Math"/>
                      </a:rPr>
                      <m:t>Δ</m:t>
                    </m:r>
                    <m:sSub>
                      <m:sSubPr>
                        <m:ctrlPr>
                          <a:rPr lang="en-US" altLang="zh-TW" sz="2400" i="1">
                            <a:latin typeface="Cambria Math"/>
                          </a:rPr>
                        </m:ctrlPr>
                      </m:sSubPr>
                      <m:e>
                        <m:r>
                          <a:rPr lang="en-US" altLang="zh-TW" sz="2400" i="1">
                            <a:latin typeface="Cambria Math"/>
                          </a:rPr>
                          <m:t>𝐸</m:t>
                        </m:r>
                      </m:e>
                      <m:sub>
                        <m:r>
                          <a:rPr lang="en-US" altLang="zh-TW" sz="2400" i="1">
                            <a:latin typeface="Cambria Math"/>
                          </a:rPr>
                          <m:t>𝑠𝑜𝑙𝑣𝑎𝑡𝑖𝑜𝑛</m:t>
                        </m:r>
                      </m:sub>
                    </m:sSub>
                  </m:oMath>
                </a14:m>
                <a:r>
                  <a:rPr lang="en-US" sz="2400" dirty="0" smtClean="0"/>
                  <a:t>. </a:t>
                </a:r>
                <a:r>
                  <a:rPr lang="en-US" sz="2400" dirty="0"/>
                  <a:t>Note that </a:t>
                </a:r>
                <a:r>
                  <a:rPr lang="en-US" sz="2400" dirty="0" err="1"/>
                  <a:t>tanh</a:t>
                </a:r>
                <a:r>
                  <a:rPr lang="en-US" sz="2400" dirty="0"/>
                  <a:t> function is employed to smooth the top-hat-shape barrier profile, which is not good for differentiation.</a:t>
                </a:r>
              </a:p>
              <a:p>
                <a:r>
                  <a:rPr lang="en-US" sz="2400" dirty="0"/>
                  <a:t>Boundary and interface conditions for electric potential </a:t>
                </a:r>
                <a14:m>
                  <m:oMath xmlns:m="http://schemas.openxmlformats.org/officeDocument/2006/math">
                    <m:r>
                      <a:rPr lang="en-US" sz="2400" i="1">
                        <a:latin typeface="Cambria Math"/>
                      </a:rPr>
                      <m:t>𝜙</m:t>
                    </m:r>
                  </m:oMath>
                </a14:m>
                <a:r>
                  <a:rPr lang="en-US" sz="2400" dirty="0"/>
                  <a:t> are</a:t>
                </a:r>
              </a:p>
              <a:p>
                <a:pPr/>
                <a14:m>
                  <m:oMathPara xmlns:m="http://schemas.openxmlformats.org/officeDocument/2006/math">
                    <m:oMathParaPr>
                      <m:jc m:val="centerGroup"/>
                    </m:oMathParaPr>
                    <m:oMath xmlns:m="http://schemas.openxmlformats.org/officeDocument/2006/math">
                      <m:r>
                        <a:rPr lang="en-US" sz="2400" i="1">
                          <a:latin typeface="Cambria Math"/>
                        </a:rPr>
                        <m:t>𝜙</m:t>
                      </m:r>
                      <m:d>
                        <m:dPr>
                          <m:ctrlPr>
                            <a:rPr lang="en-US" sz="2400" i="1">
                              <a:latin typeface="Cambria Math"/>
                            </a:rPr>
                          </m:ctrlPr>
                        </m:dPr>
                        <m:e>
                          <m:r>
                            <a:rPr lang="en-US" sz="2400" i="1">
                              <a:latin typeface="Cambria Math"/>
                            </a:rPr>
                            <m:t>0</m:t>
                          </m:r>
                        </m:e>
                      </m:d>
                      <m:r>
                        <a:rPr lang="en-US" sz="2400" i="1">
                          <a:latin typeface="Cambria Math"/>
                        </a:rPr>
                        <m:t>=</m:t>
                      </m:r>
                      <m:sSub>
                        <m:sSubPr>
                          <m:ctrlPr>
                            <a:rPr lang="en-US" sz="2400" i="1">
                              <a:latin typeface="Cambria Math"/>
                            </a:rPr>
                          </m:ctrlPr>
                        </m:sSubPr>
                        <m:e>
                          <m:r>
                            <a:rPr lang="en-US" sz="2400" i="1">
                              <a:latin typeface="Cambria Math"/>
                            </a:rPr>
                            <m:t>𝜙</m:t>
                          </m:r>
                        </m:e>
                        <m:sub>
                          <m:r>
                            <a:rPr lang="en-US" sz="2400" i="1">
                              <a:latin typeface="Cambria Math"/>
                            </a:rPr>
                            <m:t>𝐿</m:t>
                          </m:r>
                        </m:sub>
                      </m:sSub>
                      <m:r>
                        <a:rPr lang="en-US" sz="2400" i="1">
                          <a:latin typeface="Cambria Math"/>
                        </a:rPr>
                        <m:t>,    </m:t>
                      </m:r>
                      <m:r>
                        <a:rPr lang="en-US" sz="2400" i="1">
                          <a:latin typeface="Cambria Math"/>
                        </a:rPr>
                        <m:t>𝜙</m:t>
                      </m:r>
                      <m:d>
                        <m:dPr>
                          <m:ctrlPr>
                            <a:rPr lang="en-US" sz="2400" i="1">
                              <a:latin typeface="Cambria Math"/>
                            </a:rPr>
                          </m:ctrlPr>
                        </m:dPr>
                        <m:e>
                          <m:sSubSup>
                            <m:sSubSupPr>
                              <m:ctrlPr>
                                <a:rPr lang="en-US" sz="2400" i="1">
                                  <a:latin typeface="Cambria Math"/>
                                </a:rPr>
                              </m:ctrlPr>
                            </m:sSubSupPr>
                            <m:e>
                              <m:r>
                                <a:rPr lang="en-US" sz="2400" i="1">
                                  <a:latin typeface="Cambria Math"/>
                                </a:rPr>
                                <m:t>𝐿</m:t>
                              </m:r>
                            </m:e>
                            <m:sub>
                              <m:r>
                                <a:rPr lang="en-US" sz="2400" i="1">
                                  <a:latin typeface="Cambria Math"/>
                                </a:rPr>
                                <m:t>𝑅</m:t>
                              </m:r>
                            </m:sub>
                            <m:sup>
                              <m:r>
                                <a:rPr lang="en-US" sz="2400" i="1">
                                  <a:latin typeface="Cambria Math"/>
                                </a:rPr>
                                <m:t>−</m:t>
                              </m:r>
                            </m:sup>
                          </m:sSubSup>
                        </m:e>
                      </m:d>
                      <m:r>
                        <a:rPr lang="en-US" sz="2400" i="1">
                          <a:latin typeface="Cambria Math"/>
                        </a:rPr>
                        <m:t>=</m:t>
                      </m:r>
                      <m:r>
                        <a:rPr lang="en-US" sz="2400" i="1">
                          <a:latin typeface="Cambria Math"/>
                        </a:rPr>
                        <m:t>𝜙</m:t>
                      </m:r>
                      <m:d>
                        <m:dPr>
                          <m:ctrlPr>
                            <a:rPr lang="en-US" sz="2400" i="1">
                              <a:latin typeface="Cambria Math"/>
                            </a:rPr>
                          </m:ctrlPr>
                        </m:dPr>
                        <m:e>
                          <m:sSubSup>
                            <m:sSubSupPr>
                              <m:ctrlPr>
                                <a:rPr lang="en-US" sz="2400" i="1">
                                  <a:latin typeface="Cambria Math"/>
                                </a:rPr>
                              </m:ctrlPr>
                            </m:sSubSupPr>
                            <m:e>
                              <m:r>
                                <a:rPr lang="en-US" sz="2400" i="1">
                                  <a:latin typeface="Cambria Math"/>
                                </a:rPr>
                                <m:t>𝐿</m:t>
                              </m:r>
                            </m:e>
                            <m:sub>
                              <m:r>
                                <a:rPr lang="en-US" sz="2400" i="1">
                                  <a:latin typeface="Cambria Math"/>
                                </a:rPr>
                                <m:t>𝑅</m:t>
                              </m:r>
                            </m:sub>
                            <m:sup>
                              <m:r>
                                <a:rPr lang="en-US" sz="2400" i="1">
                                  <a:latin typeface="Cambria Math"/>
                                </a:rPr>
                                <m:t>+</m:t>
                              </m:r>
                            </m:sup>
                          </m:sSubSup>
                        </m:e>
                      </m:d>
                      <m:r>
                        <a:rPr lang="en-US" sz="2400" i="1">
                          <a:latin typeface="Cambria Math"/>
                        </a:rPr>
                        <m:t>,    </m:t>
                      </m:r>
                      <m:r>
                        <m:rPr>
                          <m:sty m:val="p"/>
                        </m:rPr>
                        <a:rPr lang="en-US" sz="2400">
                          <a:latin typeface="Cambria Math"/>
                        </a:rPr>
                        <m:t>Γ</m:t>
                      </m:r>
                      <m:d>
                        <m:dPr>
                          <m:ctrlPr>
                            <a:rPr lang="en-US" sz="2400" i="1">
                              <a:latin typeface="Cambria Math"/>
                            </a:rPr>
                          </m:ctrlPr>
                        </m:dPr>
                        <m:e>
                          <m:sSubSup>
                            <m:sSubSupPr>
                              <m:ctrlPr>
                                <a:rPr lang="en-US" sz="2400" i="1">
                                  <a:latin typeface="Cambria Math"/>
                                </a:rPr>
                              </m:ctrlPr>
                            </m:sSubSupPr>
                            <m:e>
                              <m:r>
                                <a:rPr lang="en-US" sz="2400" i="1">
                                  <a:latin typeface="Cambria Math"/>
                                </a:rPr>
                                <m:t>𝐿</m:t>
                              </m:r>
                            </m:e>
                            <m:sub>
                              <m:r>
                                <a:rPr lang="en-US" sz="2400" i="1">
                                  <a:latin typeface="Cambria Math"/>
                                </a:rPr>
                                <m:t>𝑅</m:t>
                              </m:r>
                            </m:sub>
                            <m:sup>
                              <m:r>
                                <a:rPr lang="en-US" sz="2400" i="1">
                                  <a:latin typeface="Cambria Math"/>
                                </a:rPr>
                                <m:t>−</m:t>
                              </m:r>
                            </m:sup>
                          </m:sSubSup>
                        </m:e>
                      </m:d>
                      <m:r>
                        <a:rPr lang="en-US" sz="2400" i="1">
                          <a:latin typeface="Cambria Math"/>
                        </a:rPr>
                        <m:t>𝐴</m:t>
                      </m:r>
                      <m:d>
                        <m:dPr>
                          <m:ctrlPr>
                            <a:rPr lang="en-US" sz="2400" i="1">
                              <a:latin typeface="Cambria Math"/>
                            </a:rPr>
                          </m:ctrlPr>
                        </m:dPr>
                        <m:e>
                          <m:sSubSup>
                            <m:sSubSupPr>
                              <m:ctrlPr>
                                <a:rPr lang="en-US" sz="2400" i="1">
                                  <a:latin typeface="Cambria Math"/>
                                </a:rPr>
                              </m:ctrlPr>
                            </m:sSubSupPr>
                            <m:e>
                              <m:r>
                                <a:rPr lang="en-US" sz="2400" i="1">
                                  <a:latin typeface="Cambria Math"/>
                                </a:rPr>
                                <m:t>𝐿</m:t>
                              </m:r>
                            </m:e>
                            <m:sub>
                              <m:r>
                                <a:rPr lang="en-US" sz="2400" i="1">
                                  <a:latin typeface="Cambria Math"/>
                                </a:rPr>
                                <m:t>𝑅</m:t>
                              </m:r>
                            </m:sub>
                            <m:sup>
                              <m:r>
                                <a:rPr lang="en-US" sz="2400" i="1">
                                  <a:latin typeface="Cambria Math"/>
                                </a:rPr>
                                <m:t>−</m:t>
                              </m:r>
                            </m:sup>
                          </m:sSubSup>
                        </m:e>
                      </m:d>
                      <m:f>
                        <m:fPr>
                          <m:ctrlPr>
                            <a:rPr lang="en-US" sz="2400" i="1">
                              <a:latin typeface="Cambria Math"/>
                            </a:rPr>
                          </m:ctrlPr>
                        </m:fPr>
                        <m:num>
                          <m:r>
                            <a:rPr lang="en-US" sz="2400" i="1">
                              <a:latin typeface="Cambria Math"/>
                            </a:rPr>
                            <m:t>𝑑</m:t>
                          </m:r>
                          <m:r>
                            <a:rPr lang="en-US" sz="2400" i="1">
                              <a:latin typeface="Cambria Math"/>
                            </a:rPr>
                            <m:t>𝜙</m:t>
                          </m:r>
                        </m:num>
                        <m:den>
                          <m:r>
                            <a:rPr lang="en-US" sz="2400" i="1">
                              <a:latin typeface="Cambria Math"/>
                            </a:rPr>
                            <m:t>𝑑𝑧</m:t>
                          </m:r>
                        </m:den>
                      </m:f>
                      <m:d>
                        <m:dPr>
                          <m:ctrlPr>
                            <a:rPr lang="en-US" sz="2400" i="1">
                              <a:latin typeface="Cambria Math"/>
                            </a:rPr>
                          </m:ctrlPr>
                        </m:dPr>
                        <m:e>
                          <m:sSubSup>
                            <m:sSubSupPr>
                              <m:ctrlPr>
                                <a:rPr lang="en-US" sz="2400" i="1">
                                  <a:latin typeface="Cambria Math"/>
                                </a:rPr>
                              </m:ctrlPr>
                            </m:sSubSupPr>
                            <m:e>
                              <m:r>
                                <a:rPr lang="en-US" sz="2400" i="1">
                                  <a:latin typeface="Cambria Math"/>
                                </a:rPr>
                                <m:t>𝐿</m:t>
                              </m:r>
                            </m:e>
                            <m:sub>
                              <m:r>
                                <a:rPr lang="en-US" sz="2400" i="1">
                                  <a:latin typeface="Cambria Math"/>
                                </a:rPr>
                                <m:t>𝑅</m:t>
                              </m:r>
                            </m:sub>
                            <m:sup>
                              <m:r>
                                <a:rPr lang="en-US" sz="2400" i="1">
                                  <a:latin typeface="Cambria Math"/>
                                </a:rPr>
                                <m:t>−</m:t>
                              </m:r>
                            </m:sup>
                          </m:sSubSup>
                        </m:e>
                      </m:d>
                      <m:r>
                        <a:rPr lang="en-US" sz="2400" i="1">
                          <a:latin typeface="Cambria Math"/>
                        </a:rPr>
                        <m:t>=</m:t>
                      </m:r>
                      <m:r>
                        <m:rPr>
                          <m:sty m:val="p"/>
                        </m:rPr>
                        <a:rPr lang="en-US" sz="2400">
                          <a:latin typeface="Cambria Math"/>
                        </a:rPr>
                        <m:t>Γ</m:t>
                      </m:r>
                      <m:d>
                        <m:dPr>
                          <m:ctrlPr>
                            <a:rPr lang="en-US" sz="2400" i="1">
                              <a:latin typeface="Cambria Math"/>
                            </a:rPr>
                          </m:ctrlPr>
                        </m:dPr>
                        <m:e>
                          <m:sSubSup>
                            <m:sSubSupPr>
                              <m:ctrlPr>
                                <a:rPr lang="en-US" sz="2400" i="1">
                                  <a:latin typeface="Cambria Math"/>
                                </a:rPr>
                              </m:ctrlPr>
                            </m:sSubSupPr>
                            <m:e>
                              <m:r>
                                <a:rPr lang="en-US" sz="2400" i="1">
                                  <a:latin typeface="Cambria Math"/>
                                </a:rPr>
                                <m:t>𝐿</m:t>
                              </m:r>
                            </m:e>
                            <m:sub>
                              <m:r>
                                <a:rPr lang="en-US" sz="2400" i="1">
                                  <a:latin typeface="Cambria Math"/>
                                </a:rPr>
                                <m:t>𝑅</m:t>
                              </m:r>
                            </m:sub>
                            <m:sup>
                              <m:r>
                                <a:rPr lang="en-US" sz="2400" i="1">
                                  <a:latin typeface="Cambria Math"/>
                                </a:rPr>
                                <m:t>+</m:t>
                              </m:r>
                            </m:sup>
                          </m:sSubSup>
                        </m:e>
                      </m:d>
                      <m:r>
                        <a:rPr lang="en-US" sz="2400" i="1">
                          <a:latin typeface="Cambria Math"/>
                        </a:rPr>
                        <m:t>𝐴</m:t>
                      </m:r>
                      <m:d>
                        <m:dPr>
                          <m:ctrlPr>
                            <a:rPr lang="en-US" sz="2400" i="1">
                              <a:latin typeface="Cambria Math"/>
                            </a:rPr>
                          </m:ctrlPr>
                        </m:dPr>
                        <m:e>
                          <m:sSubSup>
                            <m:sSubSupPr>
                              <m:ctrlPr>
                                <a:rPr lang="en-US" sz="2400" i="1">
                                  <a:latin typeface="Cambria Math"/>
                                </a:rPr>
                              </m:ctrlPr>
                            </m:sSubSupPr>
                            <m:e>
                              <m:r>
                                <a:rPr lang="en-US" sz="2400" i="1">
                                  <a:latin typeface="Cambria Math"/>
                                </a:rPr>
                                <m:t>𝐿</m:t>
                              </m:r>
                            </m:e>
                            <m:sub>
                              <m:r>
                                <a:rPr lang="en-US" sz="2400" i="1">
                                  <a:latin typeface="Cambria Math"/>
                                </a:rPr>
                                <m:t>𝑅</m:t>
                              </m:r>
                            </m:sub>
                            <m:sup>
                              <m:r>
                                <a:rPr lang="en-US" sz="2400" i="1">
                                  <a:latin typeface="Cambria Math"/>
                                </a:rPr>
                                <m:t>+</m:t>
                              </m:r>
                            </m:sup>
                          </m:sSubSup>
                        </m:e>
                      </m:d>
                      <m:f>
                        <m:fPr>
                          <m:ctrlPr>
                            <a:rPr lang="en-US" sz="2400" i="1">
                              <a:latin typeface="Cambria Math"/>
                            </a:rPr>
                          </m:ctrlPr>
                        </m:fPr>
                        <m:num>
                          <m:r>
                            <a:rPr lang="en-US" sz="2400" i="1">
                              <a:latin typeface="Cambria Math"/>
                            </a:rPr>
                            <m:t>𝑑</m:t>
                          </m:r>
                          <m:r>
                            <a:rPr lang="en-US" sz="2400" i="1">
                              <a:latin typeface="Cambria Math"/>
                            </a:rPr>
                            <m:t>𝜙</m:t>
                          </m:r>
                        </m:num>
                        <m:den>
                          <m:r>
                            <a:rPr lang="en-US" sz="2400" i="1">
                              <a:latin typeface="Cambria Math"/>
                            </a:rPr>
                            <m:t>𝑑𝑧</m:t>
                          </m:r>
                        </m:den>
                      </m:f>
                      <m:d>
                        <m:dPr>
                          <m:ctrlPr>
                            <a:rPr lang="en-US" sz="2400" i="1">
                              <a:latin typeface="Cambria Math"/>
                            </a:rPr>
                          </m:ctrlPr>
                        </m:dPr>
                        <m:e>
                          <m:sSubSup>
                            <m:sSubSupPr>
                              <m:ctrlPr>
                                <a:rPr lang="en-US" sz="2400" i="1">
                                  <a:latin typeface="Cambria Math"/>
                                </a:rPr>
                              </m:ctrlPr>
                            </m:sSubSupPr>
                            <m:e>
                              <m:r>
                                <a:rPr lang="en-US" sz="2400" i="1">
                                  <a:latin typeface="Cambria Math"/>
                                </a:rPr>
                                <m:t>𝐿</m:t>
                              </m:r>
                            </m:e>
                            <m:sub>
                              <m:r>
                                <a:rPr lang="en-US" sz="2400" i="1">
                                  <a:latin typeface="Cambria Math"/>
                                </a:rPr>
                                <m:t>𝑅</m:t>
                              </m:r>
                            </m:sub>
                            <m:sup>
                              <m:r>
                                <a:rPr lang="en-US" sz="2400" i="1">
                                  <a:latin typeface="Cambria Math"/>
                                </a:rPr>
                                <m:t>+</m:t>
                              </m:r>
                            </m:sup>
                          </m:sSubSup>
                        </m:e>
                      </m:d>
                      <m:r>
                        <a:rPr lang="en-US" sz="2400" i="1">
                          <a:latin typeface="Cambria Math"/>
                        </a:rPr>
                        <m:t>,</m:t>
                      </m:r>
                    </m:oMath>
                  </m:oMathPara>
                </a14:m>
                <a:endParaRPr lang="en-US" sz="2400" dirty="0"/>
              </a:p>
              <a:p>
                <a14:m>
                  <m:oMath xmlns:m="http://schemas.openxmlformats.org/officeDocument/2006/math">
                    <m:r>
                      <a:rPr lang="en-US" sz="2400" i="1">
                        <a:latin typeface="Cambria Math"/>
                      </a:rPr>
                      <m:t>𝜙</m:t>
                    </m:r>
                    <m:d>
                      <m:dPr>
                        <m:ctrlPr>
                          <a:rPr lang="en-US" sz="2400" i="1">
                            <a:latin typeface="Cambria Math"/>
                          </a:rPr>
                        </m:ctrlPr>
                      </m:dPr>
                      <m:e>
                        <m:sSub>
                          <m:sSubPr>
                            <m:ctrlPr>
                              <a:rPr lang="en-US" sz="2400" i="1">
                                <a:latin typeface="Cambria Math"/>
                              </a:rPr>
                            </m:ctrlPr>
                          </m:sSubPr>
                          <m:e>
                            <m:r>
                              <a:rPr lang="en-US" sz="2400" i="1">
                                <a:latin typeface="Cambria Math"/>
                              </a:rPr>
                              <m:t>𝐿</m:t>
                            </m:r>
                          </m:e>
                          <m:sub>
                            <m:r>
                              <a:rPr lang="en-US" sz="2400" i="1">
                                <a:latin typeface="Cambria Math"/>
                              </a:rPr>
                              <m:t>𝑅</m:t>
                            </m:r>
                          </m:sub>
                        </m:sSub>
                        <m:r>
                          <a:rPr lang="en-US" sz="2400" i="1">
                            <a:latin typeface="Cambria Math"/>
                          </a:rPr>
                          <m:t>+</m:t>
                        </m:r>
                        <m:sSup>
                          <m:sSupPr>
                            <m:ctrlPr>
                              <a:rPr lang="en-US" sz="2400" i="1">
                                <a:latin typeface="Cambria Math"/>
                              </a:rPr>
                            </m:ctrlPr>
                          </m:sSupPr>
                          <m:e>
                            <m:r>
                              <a:rPr lang="en-US" sz="2400" i="1">
                                <a:latin typeface="Cambria Math"/>
                              </a:rPr>
                              <m:t>𝐿</m:t>
                            </m:r>
                          </m:e>
                          <m:sup>
                            <m:r>
                              <a:rPr lang="en-US" sz="2400" i="1">
                                <a:latin typeface="Cambria Math"/>
                              </a:rPr>
                              <m:t>−</m:t>
                            </m:r>
                          </m:sup>
                        </m:sSup>
                      </m:e>
                    </m:d>
                    <m:r>
                      <a:rPr lang="en-US" sz="2400" i="1">
                        <a:latin typeface="Cambria Math"/>
                      </a:rPr>
                      <m:t>=</m:t>
                    </m:r>
                    <m:r>
                      <a:rPr lang="en-US" sz="2400" i="1">
                        <a:latin typeface="Cambria Math"/>
                      </a:rPr>
                      <m:t>𝜙</m:t>
                    </m:r>
                    <m:d>
                      <m:dPr>
                        <m:ctrlPr>
                          <a:rPr lang="en-US" sz="2400" i="1">
                            <a:latin typeface="Cambria Math"/>
                          </a:rPr>
                        </m:ctrlPr>
                      </m:dPr>
                      <m:e>
                        <m:sSub>
                          <m:sSubPr>
                            <m:ctrlPr>
                              <a:rPr lang="en-US" sz="2400" i="1">
                                <a:latin typeface="Cambria Math"/>
                              </a:rPr>
                            </m:ctrlPr>
                          </m:sSubPr>
                          <m:e>
                            <m:r>
                              <a:rPr lang="en-US" sz="2400" i="1">
                                <a:latin typeface="Cambria Math"/>
                              </a:rPr>
                              <m:t>𝐿</m:t>
                            </m:r>
                          </m:e>
                          <m:sub>
                            <m:r>
                              <a:rPr lang="en-US" sz="2400" i="1">
                                <a:latin typeface="Cambria Math"/>
                              </a:rPr>
                              <m:t>𝑅</m:t>
                            </m:r>
                          </m:sub>
                        </m:sSub>
                        <m:r>
                          <a:rPr lang="en-US" sz="2400" i="1">
                            <a:latin typeface="Cambria Math"/>
                          </a:rPr>
                          <m:t>+</m:t>
                        </m:r>
                        <m:sSup>
                          <m:sSupPr>
                            <m:ctrlPr>
                              <a:rPr lang="en-US" sz="2400" i="1">
                                <a:latin typeface="Cambria Math"/>
                              </a:rPr>
                            </m:ctrlPr>
                          </m:sSupPr>
                          <m:e>
                            <m:r>
                              <a:rPr lang="en-US" sz="2400" i="1">
                                <a:latin typeface="Cambria Math"/>
                              </a:rPr>
                              <m:t>𝐿</m:t>
                            </m:r>
                          </m:e>
                          <m:sup>
                            <m:r>
                              <a:rPr lang="en-US" sz="2400" i="1">
                                <a:latin typeface="Cambria Math"/>
                              </a:rPr>
                              <m:t>+</m:t>
                            </m:r>
                          </m:sup>
                        </m:sSup>
                      </m:e>
                    </m:d>
                    <m:r>
                      <a:rPr lang="en-US" sz="2400" i="1">
                        <a:latin typeface="Cambria Math"/>
                      </a:rPr>
                      <m:t>,    </m:t>
                    </m:r>
                    <m:r>
                      <m:rPr>
                        <m:sty m:val="p"/>
                      </m:rPr>
                      <a:rPr lang="en-US" sz="2400">
                        <a:latin typeface="Cambria Math"/>
                      </a:rPr>
                      <m:t>Γ</m:t>
                    </m:r>
                    <m:d>
                      <m:dPr>
                        <m:ctrlPr>
                          <a:rPr lang="en-US" sz="2400" i="1">
                            <a:latin typeface="Cambria Math"/>
                          </a:rPr>
                        </m:ctrlPr>
                      </m:dPr>
                      <m:e>
                        <m:sSub>
                          <m:sSubPr>
                            <m:ctrlPr>
                              <a:rPr lang="en-US" sz="2400" i="1">
                                <a:latin typeface="Cambria Math"/>
                              </a:rPr>
                            </m:ctrlPr>
                          </m:sSubPr>
                          <m:e>
                            <m:r>
                              <a:rPr lang="en-US" sz="2400" i="1">
                                <a:latin typeface="Cambria Math"/>
                              </a:rPr>
                              <m:t>𝐿</m:t>
                            </m:r>
                          </m:e>
                          <m:sub>
                            <m:r>
                              <a:rPr lang="en-US" sz="2400" i="1">
                                <a:latin typeface="Cambria Math"/>
                              </a:rPr>
                              <m:t>𝑅</m:t>
                            </m:r>
                          </m:sub>
                        </m:sSub>
                        <m:r>
                          <a:rPr lang="en-US" sz="2400" i="1">
                            <a:latin typeface="Cambria Math"/>
                          </a:rPr>
                          <m:t>+</m:t>
                        </m:r>
                        <m:sSup>
                          <m:sSupPr>
                            <m:ctrlPr>
                              <a:rPr lang="en-US" sz="2400" i="1">
                                <a:latin typeface="Cambria Math"/>
                              </a:rPr>
                            </m:ctrlPr>
                          </m:sSupPr>
                          <m:e>
                            <m:r>
                              <a:rPr lang="en-US" sz="2400" i="1">
                                <a:latin typeface="Cambria Math"/>
                              </a:rPr>
                              <m:t>𝐿</m:t>
                            </m:r>
                          </m:e>
                          <m:sup>
                            <m:r>
                              <a:rPr lang="en-US" sz="2400" i="1">
                                <a:latin typeface="Cambria Math"/>
                              </a:rPr>
                              <m:t>−</m:t>
                            </m:r>
                          </m:sup>
                        </m:sSup>
                      </m:e>
                    </m:d>
                    <m:r>
                      <a:rPr lang="en-US" sz="2400" i="1">
                        <a:latin typeface="Cambria Math"/>
                      </a:rPr>
                      <m:t>𝐴</m:t>
                    </m:r>
                    <m:d>
                      <m:dPr>
                        <m:ctrlPr>
                          <a:rPr lang="en-US" sz="2400" i="1">
                            <a:latin typeface="Cambria Math"/>
                          </a:rPr>
                        </m:ctrlPr>
                      </m:dPr>
                      <m:e>
                        <m:sSub>
                          <m:sSubPr>
                            <m:ctrlPr>
                              <a:rPr lang="en-US" sz="2400" i="1">
                                <a:latin typeface="Cambria Math"/>
                              </a:rPr>
                            </m:ctrlPr>
                          </m:sSubPr>
                          <m:e>
                            <m:r>
                              <a:rPr lang="en-US" sz="2400" i="1">
                                <a:latin typeface="Cambria Math"/>
                              </a:rPr>
                              <m:t>𝐿</m:t>
                            </m:r>
                          </m:e>
                          <m:sub>
                            <m:r>
                              <a:rPr lang="en-US" sz="2400" i="1">
                                <a:latin typeface="Cambria Math"/>
                              </a:rPr>
                              <m:t>𝑅</m:t>
                            </m:r>
                          </m:sub>
                        </m:sSub>
                        <m:r>
                          <a:rPr lang="en-US" sz="2400" i="1">
                            <a:latin typeface="Cambria Math"/>
                          </a:rPr>
                          <m:t>+</m:t>
                        </m:r>
                        <m:sSup>
                          <m:sSupPr>
                            <m:ctrlPr>
                              <a:rPr lang="en-US" sz="2400" i="1">
                                <a:latin typeface="Cambria Math"/>
                              </a:rPr>
                            </m:ctrlPr>
                          </m:sSupPr>
                          <m:e>
                            <m:r>
                              <a:rPr lang="en-US" sz="2400" i="1">
                                <a:latin typeface="Cambria Math"/>
                              </a:rPr>
                              <m:t>𝐿</m:t>
                            </m:r>
                          </m:e>
                          <m:sup>
                            <m:r>
                              <a:rPr lang="en-US" sz="2400" i="1">
                                <a:latin typeface="Cambria Math"/>
                              </a:rPr>
                              <m:t>−</m:t>
                            </m:r>
                          </m:sup>
                        </m:sSup>
                      </m:e>
                    </m:d>
                    <m:f>
                      <m:fPr>
                        <m:ctrlPr>
                          <a:rPr lang="en-US" sz="2400" i="1">
                            <a:latin typeface="Cambria Math"/>
                          </a:rPr>
                        </m:ctrlPr>
                      </m:fPr>
                      <m:num>
                        <m:r>
                          <a:rPr lang="en-US" sz="2400" i="1">
                            <a:latin typeface="Cambria Math"/>
                          </a:rPr>
                          <m:t>𝑑</m:t>
                        </m:r>
                        <m:r>
                          <a:rPr lang="en-US" sz="2400" i="1">
                            <a:latin typeface="Cambria Math"/>
                          </a:rPr>
                          <m:t>𝜙</m:t>
                        </m:r>
                      </m:num>
                      <m:den>
                        <m:r>
                          <a:rPr lang="en-US" sz="2400" i="1">
                            <a:latin typeface="Cambria Math"/>
                          </a:rPr>
                          <m:t>𝑑𝑧</m:t>
                        </m:r>
                      </m:den>
                    </m:f>
                    <m:d>
                      <m:dPr>
                        <m:ctrlPr>
                          <a:rPr lang="en-US" sz="2400" i="1">
                            <a:latin typeface="Cambria Math"/>
                          </a:rPr>
                        </m:ctrlPr>
                      </m:dPr>
                      <m:e>
                        <m:sSub>
                          <m:sSubPr>
                            <m:ctrlPr>
                              <a:rPr lang="en-US" sz="2400" i="1">
                                <a:latin typeface="Cambria Math"/>
                              </a:rPr>
                            </m:ctrlPr>
                          </m:sSubPr>
                          <m:e>
                            <m:r>
                              <a:rPr lang="en-US" sz="2400" i="1">
                                <a:latin typeface="Cambria Math"/>
                              </a:rPr>
                              <m:t>𝐿</m:t>
                            </m:r>
                          </m:e>
                          <m:sub>
                            <m:r>
                              <a:rPr lang="en-US" sz="2400" i="1">
                                <a:latin typeface="Cambria Math"/>
                              </a:rPr>
                              <m:t>𝑅</m:t>
                            </m:r>
                          </m:sub>
                        </m:sSub>
                        <m:r>
                          <a:rPr lang="en-US" sz="2400" i="1">
                            <a:latin typeface="Cambria Math"/>
                          </a:rPr>
                          <m:t>+</m:t>
                        </m:r>
                        <m:sSup>
                          <m:sSupPr>
                            <m:ctrlPr>
                              <a:rPr lang="en-US" sz="2400" i="1">
                                <a:latin typeface="Cambria Math"/>
                              </a:rPr>
                            </m:ctrlPr>
                          </m:sSupPr>
                          <m:e>
                            <m:r>
                              <a:rPr lang="en-US" sz="2400" i="1">
                                <a:latin typeface="Cambria Math"/>
                              </a:rPr>
                              <m:t>𝐿</m:t>
                            </m:r>
                          </m:e>
                          <m:sup>
                            <m:r>
                              <a:rPr lang="en-US" sz="2400" i="1">
                                <a:latin typeface="Cambria Math"/>
                              </a:rPr>
                              <m:t>−</m:t>
                            </m:r>
                          </m:sup>
                        </m:sSup>
                      </m:e>
                    </m:d>
                    <m:r>
                      <a:rPr lang="en-US" sz="2400" i="1">
                        <a:latin typeface="Cambria Math"/>
                      </a:rPr>
                      <m:t>=</m:t>
                    </m:r>
                    <m:r>
                      <m:rPr>
                        <m:sty m:val="p"/>
                      </m:rPr>
                      <a:rPr lang="en-US" sz="2400">
                        <a:latin typeface="Cambria Math"/>
                      </a:rPr>
                      <m:t>Γ</m:t>
                    </m:r>
                    <m:d>
                      <m:dPr>
                        <m:ctrlPr>
                          <a:rPr lang="en-US" sz="2400" i="1">
                            <a:latin typeface="Cambria Math"/>
                          </a:rPr>
                        </m:ctrlPr>
                      </m:dPr>
                      <m:e>
                        <m:sSub>
                          <m:sSubPr>
                            <m:ctrlPr>
                              <a:rPr lang="en-US" sz="2400" i="1">
                                <a:latin typeface="Cambria Math"/>
                              </a:rPr>
                            </m:ctrlPr>
                          </m:sSubPr>
                          <m:e>
                            <m:r>
                              <a:rPr lang="en-US" sz="2400" i="1">
                                <a:latin typeface="Cambria Math"/>
                              </a:rPr>
                              <m:t>𝐿</m:t>
                            </m:r>
                          </m:e>
                          <m:sub>
                            <m:r>
                              <a:rPr lang="en-US" sz="2400" i="1">
                                <a:latin typeface="Cambria Math"/>
                              </a:rPr>
                              <m:t>𝑅</m:t>
                            </m:r>
                          </m:sub>
                        </m:sSub>
                        <m:r>
                          <a:rPr lang="en-US" sz="2400" i="1">
                            <a:latin typeface="Cambria Math"/>
                          </a:rPr>
                          <m:t>+</m:t>
                        </m:r>
                        <m:sSup>
                          <m:sSupPr>
                            <m:ctrlPr>
                              <a:rPr lang="en-US" sz="2400" i="1">
                                <a:latin typeface="Cambria Math"/>
                              </a:rPr>
                            </m:ctrlPr>
                          </m:sSupPr>
                          <m:e>
                            <m:r>
                              <a:rPr lang="en-US" sz="2400" i="1">
                                <a:latin typeface="Cambria Math"/>
                              </a:rPr>
                              <m:t>𝐿</m:t>
                            </m:r>
                          </m:e>
                          <m:sup>
                            <m:r>
                              <a:rPr lang="en-US" sz="2400" i="1">
                                <a:latin typeface="Cambria Math"/>
                              </a:rPr>
                              <m:t>+</m:t>
                            </m:r>
                          </m:sup>
                        </m:sSup>
                      </m:e>
                    </m:d>
                    <m:r>
                      <a:rPr lang="en-US" sz="2400" i="1">
                        <a:latin typeface="Cambria Math"/>
                      </a:rPr>
                      <m:t>𝐴</m:t>
                    </m:r>
                    <m:d>
                      <m:dPr>
                        <m:ctrlPr>
                          <a:rPr lang="en-US" sz="2400" i="1">
                            <a:latin typeface="Cambria Math"/>
                          </a:rPr>
                        </m:ctrlPr>
                      </m:dPr>
                      <m:e>
                        <m:sSub>
                          <m:sSubPr>
                            <m:ctrlPr>
                              <a:rPr lang="en-US" sz="2400" i="1">
                                <a:latin typeface="Cambria Math"/>
                              </a:rPr>
                            </m:ctrlPr>
                          </m:sSubPr>
                          <m:e>
                            <m:r>
                              <a:rPr lang="en-US" sz="2400" i="1">
                                <a:latin typeface="Cambria Math"/>
                              </a:rPr>
                              <m:t>𝐿</m:t>
                            </m:r>
                          </m:e>
                          <m:sub>
                            <m:r>
                              <a:rPr lang="en-US" sz="2400" i="1">
                                <a:latin typeface="Cambria Math"/>
                              </a:rPr>
                              <m:t>𝑅</m:t>
                            </m:r>
                          </m:sub>
                        </m:sSub>
                        <m:r>
                          <a:rPr lang="en-US" sz="2400" i="1">
                            <a:latin typeface="Cambria Math"/>
                          </a:rPr>
                          <m:t>+</m:t>
                        </m:r>
                        <m:sSup>
                          <m:sSupPr>
                            <m:ctrlPr>
                              <a:rPr lang="en-US" sz="2400" i="1">
                                <a:latin typeface="Cambria Math"/>
                              </a:rPr>
                            </m:ctrlPr>
                          </m:sSupPr>
                          <m:e>
                            <m:r>
                              <a:rPr lang="en-US" sz="2400" i="1">
                                <a:latin typeface="Cambria Math"/>
                              </a:rPr>
                              <m:t>𝐿</m:t>
                            </m:r>
                          </m:e>
                          <m:sup>
                            <m:r>
                              <a:rPr lang="en-US" sz="2400" i="1">
                                <a:latin typeface="Cambria Math"/>
                              </a:rPr>
                              <m:t>+</m:t>
                            </m:r>
                          </m:sup>
                        </m:sSup>
                      </m:e>
                    </m:d>
                    <m:f>
                      <m:fPr>
                        <m:ctrlPr>
                          <a:rPr lang="en-US" sz="2400" i="1">
                            <a:latin typeface="Cambria Math"/>
                          </a:rPr>
                        </m:ctrlPr>
                      </m:fPr>
                      <m:num>
                        <m:r>
                          <a:rPr lang="en-US" sz="2400" i="1">
                            <a:latin typeface="Cambria Math"/>
                          </a:rPr>
                          <m:t>𝑑</m:t>
                        </m:r>
                        <m:r>
                          <a:rPr lang="en-US" sz="2400" i="1">
                            <a:latin typeface="Cambria Math"/>
                          </a:rPr>
                          <m:t>𝜙</m:t>
                        </m:r>
                      </m:num>
                      <m:den>
                        <m:r>
                          <a:rPr lang="en-US" sz="2400" i="1">
                            <a:latin typeface="Cambria Math"/>
                          </a:rPr>
                          <m:t>𝑑𝑧</m:t>
                        </m:r>
                      </m:den>
                    </m:f>
                    <m:d>
                      <m:dPr>
                        <m:ctrlPr>
                          <a:rPr lang="en-US" sz="2400" i="1">
                            <a:latin typeface="Cambria Math"/>
                          </a:rPr>
                        </m:ctrlPr>
                      </m:dPr>
                      <m:e>
                        <m:sSub>
                          <m:sSubPr>
                            <m:ctrlPr>
                              <a:rPr lang="en-US" sz="2400" i="1">
                                <a:latin typeface="Cambria Math"/>
                              </a:rPr>
                            </m:ctrlPr>
                          </m:sSubPr>
                          <m:e>
                            <m:r>
                              <a:rPr lang="en-US" sz="2400" i="1">
                                <a:latin typeface="Cambria Math"/>
                              </a:rPr>
                              <m:t>𝐿</m:t>
                            </m:r>
                          </m:e>
                          <m:sub>
                            <m:r>
                              <a:rPr lang="en-US" sz="2400" i="1">
                                <a:latin typeface="Cambria Math"/>
                              </a:rPr>
                              <m:t>𝑅</m:t>
                            </m:r>
                          </m:sub>
                        </m:sSub>
                        <m:r>
                          <a:rPr lang="en-US" sz="2400" i="1">
                            <a:latin typeface="Cambria Math"/>
                          </a:rPr>
                          <m:t>+</m:t>
                        </m:r>
                        <m:sSup>
                          <m:sSupPr>
                            <m:ctrlPr>
                              <a:rPr lang="en-US" sz="2400" i="1">
                                <a:latin typeface="Cambria Math"/>
                              </a:rPr>
                            </m:ctrlPr>
                          </m:sSupPr>
                          <m:e>
                            <m:r>
                              <a:rPr lang="en-US" sz="2400" i="1">
                                <a:latin typeface="Cambria Math"/>
                              </a:rPr>
                              <m:t>𝐿</m:t>
                            </m:r>
                          </m:e>
                          <m:sup>
                            <m:r>
                              <a:rPr lang="en-US" sz="2400" i="1">
                                <a:latin typeface="Cambria Math"/>
                              </a:rPr>
                              <m:t>+</m:t>
                            </m:r>
                          </m:sup>
                        </m:sSup>
                      </m:e>
                    </m:d>
                    <m:r>
                      <a:rPr lang="en-US" sz="2400" i="1">
                        <a:latin typeface="Cambria Math"/>
                      </a:rPr>
                      <m:t>, </m:t>
                    </m:r>
                    <m:r>
                      <m:rPr>
                        <m:nor/>
                      </m:rPr>
                      <a:rPr lang="en-US" sz="2400"/>
                      <m:t>    </m:t>
                    </m:r>
                    <m:r>
                      <a:rPr lang="en-US" sz="2400" i="1">
                        <a:latin typeface="Cambria Math"/>
                      </a:rPr>
                      <m:t>𝜙</m:t>
                    </m:r>
                    <m:d>
                      <m:dPr>
                        <m:ctrlPr>
                          <a:rPr lang="en-US" sz="2400" i="1">
                            <a:latin typeface="Cambria Math"/>
                          </a:rPr>
                        </m:ctrlPr>
                      </m:dPr>
                      <m:e>
                        <m:r>
                          <a:rPr lang="en-US" sz="2400" i="1">
                            <a:latin typeface="Cambria Math"/>
                          </a:rPr>
                          <m:t>2</m:t>
                        </m:r>
                        <m:sSub>
                          <m:sSubPr>
                            <m:ctrlPr>
                              <a:rPr lang="en-US" sz="2400" i="1">
                                <a:latin typeface="Cambria Math"/>
                              </a:rPr>
                            </m:ctrlPr>
                          </m:sSubPr>
                          <m:e>
                            <m:r>
                              <a:rPr lang="en-US" sz="2400" i="1">
                                <a:latin typeface="Cambria Math"/>
                              </a:rPr>
                              <m:t>𝐿</m:t>
                            </m:r>
                          </m:e>
                          <m:sub>
                            <m:r>
                              <a:rPr lang="en-US" sz="2400" i="1">
                                <a:latin typeface="Cambria Math"/>
                              </a:rPr>
                              <m:t>𝑅</m:t>
                            </m:r>
                          </m:sub>
                        </m:sSub>
                        <m:r>
                          <a:rPr lang="en-US" sz="2400" i="1">
                            <a:latin typeface="Cambria Math"/>
                          </a:rPr>
                          <m:t>+</m:t>
                        </m:r>
                        <m:r>
                          <a:rPr lang="en-US" sz="2400" i="1">
                            <a:latin typeface="Cambria Math"/>
                          </a:rPr>
                          <m:t>𝐿</m:t>
                        </m:r>
                      </m:e>
                    </m:d>
                    <m:r>
                      <a:rPr lang="en-US" sz="2400" i="1">
                        <a:latin typeface="Cambria Math"/>
                      </a:rPr>
                      <m:t>=0</m:t>
                    </m:r>
                  </m:oMath>
                </a14:m>
                <a:r>
                  <a:rPr lang="en-US" sz="2400" dirty="0"/>
                  <a:t>.    (</a:t>
                </a:r>
                <a:r>
                  <a:rPr lang="en-US" sz="2400" dirty="0" smtClean="0"/>
                  <a:t>13</a:t>
                </a:r>
                <a:r>
                  <a:rPr lang="en-US" sz="2400" dirty="0" smtClean="0"/>
                  <a:t>)</a:t>
                </a:r>
              </a:p>
              <a:p>
                <a:endParaRPr lang="en-US" sz="2400" dirty="0" smtClean="0"/>
              </a:p>
              <a:p>
                <a:r>
                  <a:rPr lang="en-US" sz="2400" dirty="0" smtClean="0"/>
                  <a:t>Boundary </a:t>
                </a:r>
                <a:r>
                  <a:rPr lang="en-US" sz="2400" dirty="0" smtClean="0"/>
                  <a:t>and interface conditions for arginine </a:t>
                </a:r>
                <a:r>
                  <a:rPr lang="en-US" sz="2400" dirty="0" smtClean="0"/>
                  <a:t>are</a:t>
                </a:r>
              </a:p>
              <a:p>
                <a14:m>
                  <m:oMath xmlns:m="http://schemas.openxmlformats.org/officeDocument/2006/math">
                    <m:sSub>
                      <m:sSubPr>
                        <m:ctrlPr>
                          <a:rPr lang="en-US" sz="2400" i="1">
                            <a:latin typeface="Cambria Math"/>
                          </a:rPr>
                        </m:ctrlPr>
                      </m:sSubPr>
                      <m:e>
                        <m:r>
                          <a:rPr lang="en-US" sz="2400" i="1">
                            <a:latin typeface="Cambria Math"/>
                          </a:rPr>
                          <m:t>𝐽</m:t>
                        </m:r>
                      </m:e>
                      <m:sub>
                        <m:r>
                          <a:rPr lang="en-US" sz="2400" i="1">
                            <a:latin typeface="Cambria Math"/>
                          </a:rPr>
                          <m:t>𝑖</m:t>
                        </m:r>
                      </m:sub>
                    </m:sSub>
                    <m:d>
                      <m:dPr>
                        <m:ctrlPr>
                          <a:rPr lang="en-US" sz="2400" i="1">
                            <a:latin typeface="Cambria Math"/>
                          </a:rPr>
                        </m:ctrlPr>
                      </m:dPr>
                      <m:e>
                        <m:r>
                          <a:rPr lang="en-US" sz="2400" i="1">
                            <a:latin typeface="Cambria Math"/>
                          </a:rPr>
                          <m:t>0,</m:t>
                        </m:r>
                        <m:r>
                          <a:rPr lang="en-US" sz="2400" i="1">
                            <a:latin typeface="Cambria Math"/>
                          </a:rPr>
                          <m:t>𝑡</m:t>
                        </m:r>
                      </m:e>
                    </m:d>
                    <m:r>
                      <a:rPr lang="en-US" sz="2400" i="1">
                        <a:latin typeface="Cambria Math"/>
                      </a:rPr>
                      <m:t>=</m:t>
                    </m:r>
                    <m:sSub>
                      <m:sSubPr>
                        <m:ctrlPr>
                          <a:rPr lang="en-US" sz="2400" i="1">
                            <a:latin typeface="Cambria Math"/>
                          </a:rPr>
                        </m:ctrlPr>
                      </m:sSubPr>
                      <m:e>
                        <m:r>
                          <a:rPr lang="en-US" sz="2400" i="1">
                            <a:latin typeface="Cambria Math"/>
                          </a:rPr>
                          <m:t>𝐽</m:t>
                        </m:r>
                      </m:e>
                      <m:sub>
                        <m:r>
                          <a:rPr lang="en-US" sz="2400" i="1">
                            <a:latin typeface="Cambria Math"/>
                          </a:rPr>
                          <m:t>𝑖</m:t>
                        </m:r>
                      </m:sub>
                    </m:sSub>
                    <m:d>
                      <m:dPr>
                        <m:ctrlPr>
                          <a:rPr lang="en-US" sz="2400" i="1">
                            <a:latin typeface="Cambria Math"/>
                          </a:rPr>
                        </m:ctrlPr>
                      </m:dPr>
                      <m:e>
                        <m:sSub>
                          <m:sSubPr>
                            <m:ctrlPr>
                              <a:rPr lang="en-US" sz="2400" i="1">
                                <a:latin typeface="Cambria Math"/>
                              </a:rPr>
                            </m:ctrlPr>
                          </m:sSubPr>
                          <m:e>
                            <m:r>
                              <a:rPr lang="en-US" sz="2400" i="1">
                                <a:latin typeface="Cambria Math"/>
                              </a:rPr>
                              <m:t>2</m:t>
                            </m:r>
                            <m:r>
                              <a:rPr lang="en-US" sz="2400" i="1">
                                <a:latin typeface="Cambria Math"/>
                              </a:rPr>
                              <m:t>𝐿</m:t>
                            </m:r>
                          </m:e>
                          <m:sub>
                            <m:r>
                              <a:rPr lang="en-US" sz="2400" i="1">
                                <a:latin typeface="Cambria Math"/>
                              </a:rPr>
                              <m:t>𝑅</m:t>
                            </m:r>
                          </m:sub>
                        </m:sSub>
                        <m:r>
                          <a:rPr lang="en-US" sz="2400" i="1">
                            <a:latin typeface="Cambria Math"/>
                          </a:rPr>
                          <m:t>+</m:t>
                        </m:r>
                        <m:r>
                          <a:rPr lang="en-US" sz="2400" i="1">
                            <a:latin typeface="Cambria Math"/>
                          </a:rPr>
                          <m:t>𝐿</m:t>
                        </m:r>
                        <m:r>
                          <a:rPr lang="en-US" sz="2400" i="1">
                            <a:latin typeface="Cambria Math"/>
                          </a:rPr>
                          <m:t>,</m:t>
                        </m:r>
                        <m:r>
                          <a:rPr lang="en-US" sz="2400" i="1">
                            <a:latin typeface="Cambria Math"/>
                          </a:rPr>
                          <m:t>𝑡</m:t>
                        </m:r>
                      </m:e>
                    </m:d>
                    <m:r>
                      <a:rPr lang="en-US" sz="2400" i="1">
                        <a:latin typeface="Cambria Math"/>
                      </a:rPr>
                      <m:t>=0,</m:t>
                    </m:r>
                    <m:r>
                      <m:rPr>
                        <m:nor/>
                      </m:rPr>
                      <a:rPr lang="en-US" sz="2400"/>
                      <m:t>   </m:t>
                    </m:r>
                    <m:sSub>
                      <m:sSubPr>
                        <m:ctrlPr>
                          <a:rPr lang="en-US" sz="2400" i="1">
                            <a:latin typeface="Cambria Math"/>
                          </a:rPr>
                        </m:ctrlPr>
                      </m:sSubPr>
                      <m:e>
                        <m:r>
                          <a:rPr lang="en-US" sz="2400" i="1">
                            <a:latin typeface="Cambria Math"/>
                          </a:rPr>
                          <m:t>𝑐</m:t>
                        </m:r>
                      </m:e>
                      <m:sub>
                        <m:r>
                          <a:rPr lang="en-US" sz="2400" i="1">
                            <a:latin typeface="Cambria Math"/>
                          </a:rPr>
                          <m:t>𝑖</m:t>
                        </m:r>
                      </m:sub>
                    </m:sSub>
                    <m:d>
                      <m:dPr>
                        <m:ctrlPr>
                          <a:rPr lang="en-US" sz="2400" i="1">
                            <a:latin typeface="Cambria Math"/>
                          </a:rPr>
                        </m:ctrlPr>
                      </m:dPr>
                      <m:e>
                        <m:sSubSup>
                          <m:sSubSupPr>
                            <m:ctrlPr>
                              <a:rPr lang="en-US" sz="2400" i="1">
                                <a:latin typeface="Cambria Math"/>
                              </a:rPr>
                            </m:ctrlPr>
                          </m:sSubSupPr>
                          <m:e>
                            <m:r>
                              <a:rPr lang="en-US" sz="2400" i="1">
                                <a:latin typeface="Cambria Math"/>
                              </a:rPr>
                              <m:t>𝐿</m:t>
                            </m:r>
                          </m:e>
                          <m:sub>
                            <m:r>
                              <a:rPr lang="en-US" sz="2400" i="1">
                                <a:latin typeface="Cambria Math"/>
                              </a:rPr>
                              <m:t>𝑅</m:t>
                            </m:r>
                          </m:sub>
                          <m:sup>
                            <m:r>
                              <a:rPr lang="en-US" sz="2400" i="1">
                                <a:latin typeface="Cambria Math"/>
                              </a:rPr>
                              <m:t>+</m:t>
                            </m:r>
                          </m:sup>
                        </m:sSubSup>
                        <m:r>
                          <a:rPr lang="en-US" sz="2400" i="1">
                            <a:latin typeface="Cambria Math"/>
                          </a:rPr>
                          <m:t>,</m:t>
                        </m:r>
                        <m:r>
                          <a:rPr lang="en-US" sz="2400" i="1">
                            <a:latin typeface="Cambria Math"/>
                          </a:rPr>
                          <m:t>𝑡</m:t>
                        </m:r>
                      </m:e>
                    </m:d>
                    <m:r>
                      <a:rPr lang="en-US" sz="2400" i="1">
                        <a:latin typeface="Cambria Math"/>
                      </a:rPr>
                      <m:t>=</m:t>
                    </m:r>
                    <m:sSub>
                      <m:sSubPr>
                        <m:ctrlPr>
                          <a:rPr lang="en-US" sz="2400" i="1">
                            <a:latin typeface="Cambria Math"/>
                          </a:rPr>
                        </m:ctrlPr>
                      </m:sSubPr>
                      <m:e>
                        <m:r>
                          <a:rPr lang="en-US" sz="2400" i="1">
                            <a:latin typeface="Cambria Math"/>
                          </a:rPr>
                          <m:t>𝑐</m:t>
                        </m:r>
                      </m:e>
                      <m:sub>
                        <m:r>
                          <a:rPr lang="en-US" sz="2400" i="1">
                            <a:latin typeface="Cambria Math"/>
                          </a:rPr>
                          <m:t>𝑖</m:t>
                        </m:r>
                      </m:sub>
                    </m:sSub>
                    <m:d>
                      <m:dPr>
                        <m:ctrlPr>
                          <a:rPr lang="en-US" sz="2400" i="1">
                            <a:latin typeface="Cambria Math"/>
                          </a:rPr>
                        </m:ctrlPr>
                      </m:dPr>
                      <m:e>
                        <m:sSubSup>
                          <m:sSubSupPr>
                            <m:ctrlPr>
                              <a:rPr lang="en-US" sz="2400" i="1">
                                <a:latin typeface="Cambria Math"/>
                              </a:rPr>
                            </m:ctrlPr>
                          </m:sSubSupPr>
                          <m:e>
                            <m:r>
                              <a:rPr lang="en-US" sz="2400" i="1">
                                <a:latin typeface="Cambria Math"/>
                              </a:rPr>
                              <m:t>𝐿</m:t>
                            </m:r>
                          </m:e>
                          <m:sub>
                            <m:r>
                              <a:rPr lang="en-US" sz="2400" i="1">
                                <a:latin typeface="Cambria Math"/>
                              </a:rPr>
                              <m:t>𝑅</m:t>
                            </m:r>
                          </m:sub>
                          <m:sup>
                            <m:r>
                              <a:rPr lang="en-US" sz="2400" i="1">
                                <a:latin typeface="Cambria Math"/>
                              </a:rPr>
                              <m:t>−</m:t>
                            </m:r>
                          </m:sup>
                        </m:sSubSup>
                        <m:r>
                          <a:rPr lang="en-US" sz="2400" i="1">
                            <a:latin typeface="Cambria Math"/>
                          </a:rPr>
                          <m:t>,</m:t>
                        </m:r>
                        <m:r>
                          <a:rPr lang="en-US" sz="2400" i="1">
                            <a:latin typeface="Cambria Math"/>
                          </a:rPr>
                          <m:t>𝑡</m:t>
                        </m:r>
                      </m:e>
                    </m:d>
                    <m:r>
                      <a:rPr lang="en-US" sz="2400" i="1">
                        <a:latin typeface="Cambria Math"/>
                      </a:rPr>
                      <m:t>, </m:t>
                    </m:r>
                    <m:r>
                      <m:rPr>
                        <m:nor/>
                      </m:rPr>
                      <a:rPr lang="en-US" sz="2400"/>
                      <m:t>   </m:t>
                    </m:r>
                    <m:sSub>
                      <m:sSubPr>
                        <m:ctrlPr>
                          <a:rPr lang="en-US" sz="2400" i="1">
                            <a:latin typeface="Cambria Math"/>
                          </a:rPr>
                        </m:ctrlPr>
                      </m:sSubPr>
                      <m:e>
                        <m:r>
                          <a:rPr lang="en-US" sz="2400" i="1">
                            <a:latin typeface="Cambria Math"/>
                          </a:rPr>
                          <m:t>𝐽</m:t>
                        </m:r>
                      </m:e>
                      <m:sub>
                        <m:r>
                          <a:rPr lang="en-US" sz="2400" i="1">
                            <a:latin typeface="Cambria Math"/>
                          </a:rPr>
                          <m:t>𝑖</m:t>
                        </m:r>
                      </m:sub>
                    </m:sSub>
                    <m:d>
                      <m:dPr>
                        <m:ctrlPr>
                          <a:rPr lang="en-US" sz="2400" i="1">
                            <a:latin typeface="Cambria Math"/>
                          </a:rPr>
                        </m:ctrlPr>
                      </m:dPr>
                      <m:e>
                        <m:sSubSup>
                          <m:sSubSupPr>
                            <m:ctrlPr>
                              <a:rPr lang="en-US" sz="2400" i="1">
                                <a:latin typeface="Cambria Math"/>
                              </a:rPr>
                            </m:ctrlPr>
                          </m:sSubSupPr>
                          <m:e>
                            <m:r>
                              <a:rPr lang="en-US" sz="2400" i="1">
                                <a:latin typeface="Cambria Math"/>
                              </a:rPr>
                              <m:t>𝐿</m:t>
                            </m:r>
                          </m:e>
                          <m:sub>
                            <m:r>
                              <a:rPr lang="en-US" sz="2400" i="1">
                                <a:latin typeface="Cambria Math"/>
                              </a:rPr>
                              <m:t>𝑅</m:t>
                            </m:r>
                          </m:sub>
                          <m:sup>
                            <m:r>
                              <a:rPr lang="en-US" sz="2400" i="1">
                                <a:latin typeface="Cambria Math"/>
                              </a:rPr>
                              <m:t>−</m:t>
                            </m:r>
                          </m:sup>
                        </m:sSubSup>
                        <m:r>
                          <a:rPr lang="en-US" sz="2400" i="1">
                            <a:latin typeface="Cambria Math"/>
                          </a:rPr>
                          <m:t>,</m:t>
                        </m:r>
                        <m:r>
                          <a:rPr lang="en-US" sz="2400" i="1">
                            <a:latin typeface="Cambria Math"/>
                          </a:rPr>
                          <m:t>𝑡</m:t>
                        </m:r>
                      </m:e>
                    </m:d>
                    <m:r>
                      <a:rPr lang="en-US" sz="2400" i="1">
                        <a:latin typeface="Cambria Math"/>
                      </a:rPr>
                      <m:t>=</m:t>
                    </m:r>
                    <m:sSub>
                      <m:sSubPr>
                        <m:ctrlPr>
                          <a:rPr lang="en-US" sz="2400" i="1">
                            <a:latin typeface="Cambria Math"/>
                          </a:rPr>
                        </m:ctrlPr>
                      </m:sSubPr>
                      <m:e>
                        <m:r>
                          <a:rPr lang="en-US" sz="2400" i="1">
                            <a:latin typeface="Cambria Math"/>
                          </a:rPr>
                          <m:t>𝐽</m:t>
                        </m:r>
                      </m:e>
                      <m:sub>
                        <m:r>
                          <a:rPr lang="en-US" sz="2400" i="1">
                            <a:latin typeface="Cambria Math"/>
                          </a:rPr>
                          <m:t>𝑖</m:t>
                        </m:r>
                      </m:sub>
                    </m:sSub>
                    <m:d>
                      <m:dPr>
                        <m:ctrlPr>
                          <a:rPr lang="en-US" sz="2400" i="1">
                            <a:latin typeface="Cambria Math"/>
                          </a:rPr>
                        </m:ctrlPr>
                      </m:dPr>
                      <m:e>
                        <m:sSubSup>
                          <m:sSubSupPr>
                            <m:ctrlPr>
                              <a:rPr lang="en-US" sz="2400" i="1">
                                <a:latin typeface="Cambria Math"/>
                              </a:rPr>
                            </m:ctrlPr>
                          </m:sSubSupPr>
                          <m:e>
                            <m:r>
                              <a:rPr lang="en-US" sz="2400" i="1">
                                <a:latin typeface="Cambria Math"/>
                              </a:rPr>
                              <m:t>𝐿</m:t>
                            </m:r>
                          </m:e>
                          <m:sub>
                            <m:r>
                              <a:rPr lang="en-US" sz="2400" i="1">
                                <a:latin typeface="Cambria Math"/>
                              </a:rPr>
                              <m:t>𝑅</m:t>
                            </m:r>
                          </m:sub>
                          <m:sup>
                            <m:r>
                              <a:rPr lang="en-US" sz="2400" i="1">
                                <a:latin typeface="Cambria Math"/>
                              </a:rPr>
                              <m:t>+</m:t>
                            </m:r>
                          </m:sup>
                        </m:sSubSup>
                        <m:r>
                          <a:rPr lang="en-US" sz="2400" i="1">
                            <a:latin typeface="Cambria Math"/>
                          </a:rPr>
                          <m:t>,</m:t>
                        </m:r>
                        <m:r>
                          <a:rPr lang="en-US" sz="2400" i="1">
                            <a:latin typeface="Cambria Math"/>
                          </a:rPr>
                          <m:t>𝑡</m:t>
                        </m:r>
                      </m:e>
                    </m:d>
                    <m:r>
                      <a:rPr lang="en-US" sz="2400" i="1">
                        <a:latin typeface="Cambria Math"/>
                      </a:rPr>
                      <m:t>,</m:t>
                    </m:r>
                  </m:oMath>
                </a14:m>
                <a:r>
                  <a:rPr lang="en-US" sz="2400" dirty="0"/>
                  <a:t>      </a:t>
                </a:r>
              </a:p>
              <a:p>
                <a14:m>
                  <m:oMath xmlns:m="http://schemas.openxmlformats.org/officeDocument/2006/math">
                    <m:sSub>
                      <m:sSubPr>
                        <m:ctrlPr>
                          <a:rPr lang="en-US" sz="2400" i="1">
                            <a:latin typeface="Cambria Math"/>
                          </a:rPr>
                        </m:ctrlPr>
                      </m:sSubPr>
                      <m:e>
                        <m:r>
                          <a:rPr lang="en-US" sz="2400" i="1">
                            <a:latin typeface="Cambria Math"/>
                          </a:rPr>
                          <m:t>𝑐</m:t>
                        </m:r>
                      </m:e>
                      <m:sub>
                        <m:r>
                          <a:rPr lang="en-US" sz="2400" i="1">
                            <a:latin typeface="Cambria Math"/>
                          </a:rPr>
                          <m:t>𝑖</m:t>
                        </m:r>
                      </m:sub>
                    </m:sSub>
                    <m:d>
                      <m:dPr>
                        <m:ctrlPr>
                          <a:rPr lang="en-US" sz="2400" i="1">
                            <a:latin typeface="Cambria Math"/>
                          </a:rPr>
                        </m:ctrlPr>
                      </m:dPr>
                      <m:e>
                        <m:sSub>
                          <m:sSubPr>
                            <m:ctrlPr>
                              <a:rPr lang="en-US" sz="2400" i="1">
                                <a:latin typeface="Cambria Math"/>
                              </a:rPr>
                            </m:ctrlPr>
                          </m:sSubPr>
                          <m:e>
                            <m:r>
                              <a:rPr lang="en-US" sz="2400" i="1">
                                <a:latin typeface="Cambria Math"/>
                              </a:rPr>
                              <m:t>𝐿</m:t>
                            </m:r>
                          </m:e>
                          <m:sub>
                            <m:r>
                              <a:rPr lang="en-US" sz="2400" i="1">
                                <a:latin typeface="Cambria Math"/>
                              </a:rPr>
                              <m:t>𝑅</m:t>
                            </m:r>
                          </m:sub>
                        </m:sSub>
                        <m:r>
                          <a:rPr lang="en-US" sz="2400" i="1">
                            <a:latin typeface="Cambria Math"/>
                          </a:rPr>
                          <m:t>+</m:t>
                        </m:r>
                        <m:sSup>
                          <m:sSupPr>
                            <m:ctrlPr>
                              <a:rPr lang="en-US" sz="2400" i="1">
                                <a:latin typeface="Cambria Math"/>
                              </a:rPr>
                            </m:ctrlPr>
                          </m:sSupPr>
                          <m:e>
                            <m:r>
                              <a:rPr lang="en-US" sz="2400" i="1">
                                <a:latin typeface="Cambria Math"/>
                              </a:rPr>
                              <m:t>𝐿</m:t>
                            </m:r>
                          </m:e>
                          <m:sup>
                            <m:r>
                              <a:rPr lang="en-US" sz="2400" i="1">
                                <a:latin typeface="Cambria Math"/>
                              </a:rPr>
                              <m:t>−</m:t>
                            </m:r>
                          </m:sup>
                        </m:sSup>
                        <m:r>
                          <a:rPr lang="en-US" sz="2400" i="1">
                            <a:latin typeface="Cambria Math"/>
                          </a:rPr>
                          <m:t>,</m:t>
                        </m:r>
                        <m:r>
                          <a:rPr lang="en-US" sz="2400" i="1">
                            <a:latin typeface="Cambria Math"/>
                          </a:rPr>
                          <m:t>𝑡</m:t>
                        </m:r>
                      </m:e>
                    </m:d>
                    <m:r>
                      <a:rPr lang="en-US" sz="2400" i="1">
                        <a:latin typeface="Cambria Math"/>
                      </a:rPr>
                      <m:t>=</m:t>
                    </m:r>
                    <m:sSub>
                      <m:sSubPr>
                        <m:ctrlPr>
                          <a:rPr lang="en-US" sz="2400" i="1">
                            <a:latin typeface="Cambria Math"/>
                          </a:rPr>
                        </m:ctrlPr>
                      </m:sSubPr>
                      <m:e>
                        <m:r>
                          <a:rPr lang="en-US" sz="2400" i="1">
                            <a:latin typeface="Cambria Math"/>
                          </a:rPr>
                          <m:t>𝑐</m:t>
                        </m:r>
                      </m:e>
                      <m:sub>
                        <m:r>
                          <a:rPr lang="en-US" sz="2400" i="1">
                            <a:latin typeface="Cambria Math"/>
                          </a:rPr>
                          <m:t>𝑖</m:t>
                        </m:r>
                      </m:sub>
                    </m:sSub>
                    <m:d>
                      <m:dPr>
                        <m:ctrlPr>
                          <a:rPr lang="en-US" sz="2400" i="1">
                            <a:latin typeface="Cambria Math"/>
                          </a:rPr>
                        </m:ctrlPr>
                      </m:dPr>
                      <m:e>
                        <m:sSub>
                          <m:sSubPr>
                            <m:ctrlPr>
                              <a:rPr lang="en-US" sz="2400" i="1">
                                <a:latin typeface="Cambria Math"/>
                              </a:rPr>
                            </m:ctrlPr>
                          </m:sSubPr>
                          <m:e>
                            <m:r>
                              <a:rPr lang="en-US" sz="2400" i="1">
                                <a:latin typeface="Cambria Math"/>
                              </a:rPr>
                              <m:t>𝐿</m:t>
                            </m:r>
                          </m:e>
                          <m:sub>
                            <m:r>
                              <a:rPr lang="en-US" sz="2400" i="1">
                                <a:latin typeface="Cambria Math"/>
                              </a:rPr>
                              <m:t>𝑅</m:t>
                            </m:r>
                          </m:sub>
                        </m:sSub>
                        <m:r>
                          <a:rPr lang="en-US" sz="2400" i="1">
                            <a:latin typeface="Cambria Math"/>
                          </a:rPr>
                          <m:t>+</m:t>
                        </m:r>
                        <m:sSup>
                          <m:sSupPr>
                            <m:ctrlPr>
                              <a:rPr lang="en-US" sz="2400" i="1">
                                <a:latin typeface="Cambria Math"/>
                              </a:rPr>
                            </m:ctrlPr>
                          </m:sSupPr>
                          <m:e>
                            <m:r>
                              <a:rPr lang="en-US" sz="2400" i="1">
                                <a:latin typeface="Cambria Math"/>
                              </a:rPr>
                              <m:t>𝐿</m:t>
                            </m:r>
                          </m:e>
                          <m:sup>
                            <m:r>
                              <a:rPr lang="en-US" sz="2400" i="1">
                                <a:latin typeface="Cambria Math"/>
                              </a:rPr>
                              <m:t>+</m:t>
                            </m:r>
                          </m:sup>
                        </m:sSup>
                        <m:r>
                          <a:rPr lang="en-US" sz="2400" i="1">
                            <a:latin typeface="Cambria Math"/>
                          </a:rPr>
                          <m:t>,</m:t>
                        </m:r>
                        <m:r>
                          <a:rPr lang="en-US" sz="2400" i="1">
                            <a:latin typeface="Cambria Math"/>
                          </a:rPr>
                          <m:t>𝑡</m:t>
                        </m:r>
                      </m:e>
                    </m:d>
                    <m:r>
                      <a:rPr lang="en-US" sz="2400" i="1">
                        <a:latin typeface="Cambria Math"/>
                      </a:rPr>
                      <m:t>, </m:t>
                    </m:r>
                    <m:r>
                      <m:rPr>
                        <m:nor/>
                      </m:rPr>
                      <a:rPr lang="en-US" sz="2400"/>
                      <m:t>   </m:t>
                    </m:r>
                    <m:sSub>
                      <m:sSubPr>
                        <m:ctrlPr>
                          <a:rPr lang="en-US" sz="2400" i="1">
                            <a:latin typeface="Cambria Math"/>
                          </a:rPr>
                        </m:ctrlPr>
                      </m:sSubPr>
                      <m:e>
                        <m:r>
                          <a:rPr lang="en-US" sz="2400" i="1">
                            <a:latin typeface="Cambria Math"/>
                          </a:rPr>
                          <m:t>𝐽</m:t>
                        </m:r>
                      </m:e>
                      <m:sub>
                        <m:r>
                          <a:rPr lang="en-US" sz="2400" i="1">
                            <a:latin typeface="Cambria Math"/>
                          </a:rPr>
                          <m:t>𝑖</m:t>
                        </m:r>
                      </m:sub>
                    </m:sSub>
                    <m:d>
                      <m:dPr>
                        <m:ctrlPr>
                          <a:rPr lang="en-US" sz="2400" i="1">
                            <a:latin typeface="Cambria Math"/>
                          </a:rPr>
                        </m:ctrlPr>
                      </m:dPr>
                      <m:e>
                        <m:sSub>
                          <m:sSubPr>
                            <m:ctrlPr>
                              <a:rPr lang="en-US" sz="2400" i="1">
                                <a:latin typeface="Cambria Math"/>
                              </a:rPr>
                            </m:ctrlPr>
                          </m:sSubPr>
                          <m:e>
                            <m:r>
                              <a:rPr lang="en-US" sz="2400" i="1">
                                <a:latin typeface="Cambria Math"/>
                              </a:rPr>
                              <m:t>𝐿</m:t>
                            </m:r>
                          </m:e>
                          <m:sub>
                            <m:r>
                              <a:rPr lang="en-US" sz="2400" i="1">
                                <a:latin typeface="Cambria Math"/>
                              </a:rPr>
                              <m:t>𝑅</m:t>
                            </m:r>
                          </m:sub>
                        </m:sSub>
                        <m:r>
                          <a:rPr lang="en-US" sz="2400" i="1">
                            <a:latin typeface="Cambria Math"/>
                          </a:rPr>
                          <m:t>+</m:t>
                        </m:r>
                        <m:sSup>
                          <m:sSupPr>
                            <m:ctrlPr>
                              <a:rPr lang="en-US" sz="2400" i="1">
                                <a:latin typeface="Cambria Math"/>
                              </a:rPr>
                            </m:ctrlPr>
                          </m:sSupPr>
                          <m:e>
                            <m:r>
                              <a:rPr lang="en-US" sz="2400" i="1">
                                <a:latin typeface="Cambria Math"/>
                              </a:rPr>
                              <m:t>𝐿</m:t>
                            </m:r>
                          </m:e>
                          <m:sup>
                            <m:r>
                              <a:rPr lang="en-US" sz="2400" i="1">
                                <a:latin typeface="Cambria Math"/>
                              </a:rPr>
                              <m:t>−</m:t>
                            </m:r>
                          </m:sup>
                        </m:sSup>
                        <m:r>
                          <a:rPr lang="en-US" sz="2400" i="1">
                            <a:latin typeface="Cambria Math"/>
                          </a:rPr>
                          <m:t>,</m:t>
                        </m:r>
                        <m:r>
                          <a:rPr lang="en-US" sz="2400" i="1">
                            <a:latin typeface="Cambria Math"/>
                          </a:rPr>
                          <m:t>𝑡</m:t>
                        </m:r>
                      </m:e>
                    </m:d>
                    <m:r>
                      <a:rPr lang="en-US" sz="2400" i="1">
                        <a:latin typeface="Cambria Math"/>
                      </a:rPr>
                      <m:t>=</m:t>
                    </m:r>
                    <m:sSub>
                      <m:sSubPr>
                        <m:ctrlPr>
                          <a:rPr lang="en-US" sz="2400" i="1">
                            <a:latin typeface="Cambria Math"/>
                          </a:rPr>
                        </m:ctrlPr>
                      </m:sSubPr>
                      <m:e>
                        <m:r>
                          <a:rPr lang="en-US" sz="2400" i="1">
                            <a:latin typeface="Cambria Math"/>
                          </a:rPr>
                          <m:t>𝐽</m:t>
                        </m:r>
                      </m:e>
                      <m:sub>
                        <m:r>
                          <a:rPr lang="en-US" sz="2400" i="1">
                            <a:latin typeface="Cambria Math"/>
                          </a:rPr>
                          <m:t>𝑖</m:t>
                        </m:r>
                      </m:sub>
                    </m:sSub>
                    <m:d>
                      <m:dPr>
                        <m:ctrlPr>
                          <a:rPr lang="en-US" sz="2400" i="1">
                            <a:latin typeface="Cambria Math"/>
                          </a:rPr>
                        </m:ctrlPr>
                      </m:dPr>
                      <m:e>
                        <m:sSub>
                          <m:sSubPr>
                            <m:ctrlPr>
                              <a:rPr lang="en-US" sz="2400" i="1">
                                <a:latin typeface="Cambria Math"/>
                              </a:rPr>
                            </m:ctrlPr>
                          </m:sSubPr>
                          <m:e>
                            <m:r>
                              <a:rPr lang="en-US" sz="2400" i="1">
                                <a:latin typeface="Cambria Math"/>
                              </a:rPr>
                              <m:t>𝐿</m:t>
                            </m:r>
                          </m:e>
                          <m:sub>
                            <m:r>
                              <a:rPr lang="en-US" sz="2400" i="1">
                                <a:latin typeface="Cambria Math"/>
                              </a:rPr>
                              <m:t>𝑅</m:t>
                            </m:r>
                          </m:sub>
                        </m:sSub>
                        <m:r>
                          <a:rPr lang="en-US" sz="2400" i="1">
                            <a:latin typeface="Cambria Math"/>
                          </a:rPr>
                          <m:t>+</m:t>
                        </m:r>
                        <m:sSup>
                          <m:sSupPr>
                            <m:ctrlPr>
                              <a:rPr lang="en-US" sz="2400" i="1">
                                <a:latin typeface="Cambria Math"/>
                              </a:rPr>
                            </m:ctrlPr>
                          </m:sSupPr>
                          <m:e>
                            <m:r>
                              <a:rPr lang="en-US" sz="2400" i="1">
                                <a:latin typeface="Cambria Math"/>
                              </a:rPr>
                              <m:t>𝐿</m:t>
                            </m:r>
                          </m:e>
                          <m:sup>
                            <m:r>
                              <a:rPr lang="en-US" sz="2400" i="1">
                                <a:latin typeface="Cambria Math"/>
                              </a:rPr>
                              <m:t>−</m:t>
                            </m:r>
                          </m:sup>
                        </m:sSup>
                        <m:r>
                          <a:rPr lang="en-US" sz="2400" i="1">
                            <a:latin typeface="Cambria Math"/>
                          </a:rPr>
                          <m:t>,</m:t>
                        </m:r>
                        <m:r>
                          <a:rPr lang="en-US" sz="2400" i="1">
                            <a:latin typeface="Cambria Math"/>
                          </a:rPr>
                          <m:t>𝑡</m:t>
                        </m:r>
                      </m:e>
                    </m:d>
                    <m:r>
                      <a:rPr lang="en-US" sz="2400" i="1">
                        <a:latin typeface="Cambria Math"/>
                      </a:rPr>
                      <m:t>,</m:t>
                    </m:r>
                    <m:r>
                      <m:rPr>
                        <m:nor/>
                      </m:rPr>
                      <a:rPr lang="en-US" sz="2400"/>
                      <m:t>   </m:t>
                    </m:r>
                    <m:r>
                      <a:rPr lang="en-US" sz="2400" i="1">
                        <a:latin typeface="Cambria Math"/>
                      </a:rPr>
                      <m:t>𝑖</m:t>
                    </m:r>
                    <m:r>
                      <a:rPr lang="en-US" sz="2400" i="1">
                        <a:latin typeface="Cambria Math"/>
                      </a:rPr>
                      <m:t>=1,2,3,4.</m:t>
                    </m:r>
                  </m:oMath>
                </a14:m>
                <a:r>
                  <a:rPr lang="en-US" sz="2400" dirty="0"/>
                  <a:t>    (</a:t>
                </a:r>
                <a:r>
                  <a:rPr lang="en-US" sz="2400" dirty="0" smtClean="0"/>
                  <a:t>14</a:t>
                </a:r>
                <a:r>
                  <a:rPr lang="en-US" sz="2400" dirty="0" smtClean="0"/>
                  <a:t>)</a:t>
                </a:r>
              </a:p>
              <a:p>
                <a:endParaRPr lang="en-US" sz="2400" dirty="0"/>
              </a:p>
              <a:p>
                <a:r>
                  <a:rPr lang="en-US" sz="2400" dirty="0" smtClean="0"/>
                  <a:t>Boundary </a:t>
                </a:r>
                <a:r>
                  <a:rPr lang="en-US" sz="2400" dirty="0"/>
                  <a:t>conditions for Na and Cl </a:t>
                </a:r>
                <a:r>
                  <a:rPr lang="en-US" sz="2400" dirty="0" smtClean="0"/>
                  <a:t>are</a:t>
                </a:r>
              </a:p>
              <a:p>
                <a:pPr/>
                <a14:m>
                  <m:oMathPara xmlns:m="http://schemas.openxmlformats.org/officeDocument/2006/math">
                    <m:oMathParaPr>
                      <m:jc m:val="centerGroup"/>
                    </m:oMathParaPr>
                    <m:oMath xmlns:m="http://schemas.openxmlformats.org/officeDocument/2006/math">
                      <m:sSub>
                        <m:sSubPr>
                          <m:ctrlPr>
                            <a:rPr lang="en-US" sz="2400" i="1">
                              <a:latin typeface="Cambria Math"/>
                            </a:rPr>
                          </m:ctrlPr>
                        </m:sSubPr>
                        <m:e>
                          <m:r>
                            <a:rPr lang="en-US" sz="2400" i="1">
                              <a:latin typeface="Cambria Math"/>
                            </a:rPr>
                            <m:t>𝑐</m:t>
                          </m:r>
                        </m:e>
                        <m:sub>
                          <m:r>
                            <a:rPr lang="en-US" sz="2400" i="1">
                              <a:latin typeface="Cambria Math"/>
                            </a:rPr>
                            <m:t>𝑁𝑎</m:t>
                          </m:r>
                        </m:sub>
                      </m:sSub>
                      <m:d>
                        <m:dPr>
                          <m:ctrlPr>
                            <a:rPr lang="en-US" sz="2400" i="1">
                              <a:latin typeface="Cambria Math"/>
                            </a:rPr>
                          </m:ctrlPr>
                        </m:dPr>
                        <m:e>
                          <m:r>
                            <a:rPr lang="en-US" sz="2400" i="1">
                              <a:latin typeface="Cambria Math"/>
                            </a:rPr>
                            <m:t>0,</m:t>
                          </m:r>
                          <m:r>
                            <a:rPr lang="en-US" sz="2400" i="1">
                              <a:latin typeface="Cambria Math"/>
                            </a:rPr>
                            <m:t>𝑡</m:t>
                          </m:r>
                        </m:e>
                      </m:d>
                      <m:r>
                        <a:rPr lang="en-US" sz="2400" i="1">
                          <a:latin typeface="Cambria Math"/>
                        </a:rPr>
                        <m:t>=</m:t>
                      </m:r>
                      <m:sSub>
                        <m:sSubPr>
                          <m:ctrlPr>
                            <a:rPr lang="en-US" sz="2400" i="1">
                              <a:latin typeface="Cambria Math"/>
                            </a:rPr>
                          </m:ctrlPr>
                        </m:sSubPr>
                        <m:e>
                          <m:r>
                            <a:rPr lang="en-US" sz="2400" i="1">
                              <a:latin typeface="Cambria Math"/>
                            </a:rPr>
                            <m:t>𝑐</m:t>
                          </m:r>
                        </m:e>
                        <m:sub>
                          <m:r>
                            <a:rPr lang="en-US" sz="2400" i="1">
                              <a:latin typeface="Cambria Math"/>
                            </a:rPr>
                            <m:t>𝐶𝑙</m:t>
                          </m:r>
                        </m:sub>
                      </m:sSub>
                      <m:d>
                        <m:dPr>
                          <m:ctrlPr>
                            <a:rPr lang="en-US" sz="2400" i="1">
                              <a:latin typeface="Cambria Math"/>
                            </a:rPr>
                          </m:ctrlPr>
                        </m:dPr>
                        <m:e>
                          <m:r>
                            <a:rPr lang="en-US" sz="2400" i="1">
                              <a:latin typeface="Cambria Math"/>
                            </a:rPr>
                            <m:t>0,</m:t>
                          </m:r>
                          <m:r>
                            <a:rPr lang="en-US" sz="2400" i="1">
                              <a:latin typeface="Cambria Math"/>
                            </a:rPr>
                            <m:t>𝑡</m:t>
                          </m:r>
                        </m:e>
                      </m:d>
                      <m:r>
                        <a:rPr lang="en-US" sz="2400" i="1">
                          <a:latin typeface="Cambria Math"/>
                        </a:rPr>
                        <m:t>=</m:t>
                      </m:r>
                      <m:sSub>
                        <m:sSubPr>
                          <m:ctrlPr>
                            <a:rPr lang="en-US" sz="2400" i="1">
                              <a:latin typeface="Cambria Math"/>
                            </a:rPr>
                          </m:ctrlPr>
                        </m:sSubPr>
                        <m:e>
                          <m:r>
                            <a:rPr lang="en-US" sz="2400" i="1">
                              <a:latin typeface="Cambria Math"/>
                            </a:rPr>
                            <m:t>𝑐</m:t>
                          </m:r>
                        </m:e>
                        <m:sub>
                          <m:r>
                            <a:rPr lang="en-US" sz="2400" i="1">
                              <a:latin typeface="Cambria Math"/>
                            </a:rPr>
                            <m:t>𝑁𝑎</m:t>
                          </m:r>
                        </m:sub>
                      </m:sSub>
                      <m:d>
                        <m:dPr>
                          <m:ctrlPr>
                            <a:rPr lang="en-US" sz="2400" i="1">
                              <a:latin typeface="Cambria Math"/>
                            </a:rPr>
                          </m:ctrlPr>
                        </m:dPr>
                        <m:e>
                          <m:r>
                            <a:rPr lang="en-US" sz="2400" i="1">
                              <a:latin typeface="Cambria Math"/>
                            </a:rPr>
                            <m:t>2</m:t>
                          </m:r>
                          <m:sSub>
                            <m:sSubPr>
                              <m:ctrlPr>
                                <a:rPr lang="en-US" sz="2400" i="1">
                                  <a:latin typeface="Cambria Math"/>
                                </a:rPr>
                              </m:ctrlPr>
                            </m:sSubPr>
                            <m:e>
                              <m:r>
                                <a:rPr lang="en-US" sz="2400" i="1">
                                  <a:latin typeface="Cambria Math"/>
                                </a:rPr>
                                <m:t>𝐿</m:t>
                              </m:r>
                            </m:e>
                            <m:sub>
                              <m:r>
                                <a:rPr lang="en-US" sz="2400" i="1">
                                  <a:latin typeface="Cambria Math"/>
                                </a:rPr>
                                <m:t>𝑅</m:t>
                              </m:r>
                            </m:sub>
                          </m:sSub>
                          <m:r>
                            <a:rPr lang="en-US" sz="2400" i="1">
                              <a:latin typeface="Cambria Math"/>
                            </a:rPr>
                            <m:t>+</m:t>
                          </m:r>
                          <m:r>
                            <a:rPr lang="en-US" sz="2400" i="1">
                              <a:latin typeface="Cambria Math"/>
                            </a:rPr>
                            <m:t>𝐿</m:t>
                          </m:r>
                          <m:r>
                            <a:rPr lang="en-US" sz="2400" i="1">
                              <a:latin typeface="Cambria Math"/>
                            </a:rPr>
                            <m:t>,</m:t>
                          </m:r>
                          <m:r>
                            <a:rPr lang="en-US" sz="2400" i="1">
                              <a:latin typeface="Cambria Math"/>
                            </a:rPr>
                            <m:t>𝑡</m:t>
                          </m:r>
                        </m:e>
                      </m:d>
                      <m:r>
                        <a:rPr lang="en-US" sz="2400" i="1">
                          <a:latin typeface="Cambria Math"/>
                        </a:rPr>
                        <m:t>=</m:t>
                      </m:r>
                      <m:sSub>
                        <m:sSubPr>
                          <m:ctrlPr>
                            <a:rPr lang="en-US" sz="2400" i="1">
                              <a:latin typeface="Cambria Math"/>
                            </a:rPr>
                          </m:ctrlPr>
                        </m:sSubPr>
                        <m:e>
                          <m:r>
                            <a:rPr lang="en-US" sz="2400" i="1">
                              <a:latin typeface="Cambria Math"/>
                            </a:rPr>
                            <m:t>𝑐</m:t>
                          </m:r>
                        </m:e>
                        <m:sub>
                          <m:r>
                            <a:rPr lang="en-US" sz="2400" i="1">
                              <a:latin typeface="Cambria Math"/>
                            </a:rPr>
                            <m:t>𝐶𝑙</m:t>
                          </m:r>
                        </m:sub>
                      </m:sSub>
                      <m:d>
                        <m:dPr>
                          <m:ctrlPr>
                            <a:rPr lang="en-US" sz="2400" i="1">
                              <a:latin typeface="Cambria Math"/>
                            </a:rPr>
                          </m:ctrlPr>
                        </m:dPr>
                        <m:e>
                          <m:r>
                            <a:rPr lang="en-US" sz="2400" i="1">
                              <a:latin typeface="Cambria Math"/>
                            </a:rPr>
                            <m:t>2</m:t>
                          </m:r>
                          <m:sSub>
                            <m:sSubPr>
                              <m:ctrlPr>
                                <a:rPr lang="en-US" sz="2400" i="1">
                                  <a:latin typeface="Cambria Math"/>
                                </a:rPr>
                              </m:ctrlPr>
                            </m:sSubPr>
                            <m:e>
                              <m:r>
                                <a:rPr lang="en-US" sz="2400" i="1">
                                  <a:latin typeface="Cambria Math"/>
                                </a:rPr>
                                <m:t>𝐿</m:t>
                              </m:r>
                            </m:e>
                            <m:sub>
                              <m:r>
                                <a:rPr lang="en-US" sz="2400" i="1">
                                  <a:latin typeface="Cambria Math"/>
                                </a:rPr>
                                <m:t>𝑅</m:t>
                              </m:r>
                            </m:sub>
                          </m:sSub>
                          <m:r>
                            <a:rPr lang="en-US" sz="2400" i="1">
                              <a:latin typeface="Cambria Math"/>
                            </a:rPr>
                            <m:t>+</m:t>
                          </m:r>
                          <m:r>
                            <a:rPr lang="en-US" sz="2400" i="1">
                              <a:latin typeface="Cambria Math"/>
                            </a:rPr>
                            <m:t>𝐿</m:t>
                          </m:r>
                          <m:r>
                            <a:rPr lang="en-US" sz="2400" i="1">
                              <a:latin typeface="Cambria Math"/>
                            </a:rPr>
                            <m:t>,</m:t>
                          </m:r>
                          <m:r>
                            <a:rPr lang="en-US" sz="2400" i="1">
                              <a:latin typeface="Cambria Math"/>
                            </a:rPr>
                            <m:t>𝑡</m:t>
                          </m:r>
                        </m:e>
                      </m:d>
                      <m:r>
                        <a:rPr lang="en-US" sz="2400" i="1">
                          <a:latin typeface="Cambria Math"/>
                        </a:rPr>
                        <m:t>=1,  </m:t>
                      </m:r>
                    </m:oMath>
                  </m:oMathPara>
                </a14:m>
                <a:endParaRPr lang="en-US" sz="2400" dirty="0"/>
              </a:p>
              <a:p>
                <a14:m>
                  <m:oMath xmlns:m="http://schemas.openxmlformats.org/officeDocument/2006/math">
                    <m:r>
                      <a:rPr lang="en-US" sz="2400" i="1">
                        <a:latin typeface="Cambria Math"/>
                      </a:rPr>
                      <m:t> </m:t>
                    </m:r>
                    <m:sSub>
                      <m:sSubPr>
                        <m:ctrlPr>
                          <a:rPr lang="en-US" sz="2400" i="1">
                            <a:latin typeface="Cambria Math"/>
                          </a:rPr>
                        </m:ctrlPr>
                      </m:sSubPr>
                      <m:e>
                        <m:r>
                          <a:rPr lang="en-US" sz="2400" i="1">
                            <a:latin typeface="Cambria Math"/>
                          </a:rPr>
                          <m:t>𝐽</m:t>
                        </m:r>
                      </m:e>
                      <m:sub>
                        <m:r>
                          <a:rPr lang="en-US" sz="2400" i="1">
                            <a:latin typeface="Cambria Math"/>
                          </a:rPr>
                          <m:t>𝑁𝑎</m:t>
                        </m:r>
                      </m:sub>
                    </m:sSub>
                    <m:d>
                      <m:dPr>
                        <m:ctrlPr>
                          <a:rPr lang="en-US" sz="2400" i="1">
                            <a:latin typeface="Cambria Math"/>
                          </a:rPr>
                        </m:ctrlPr>
                      </m:dPr>
                      <m:e>
                        <m:sSub>
                          <m:sSubPr>
                            <m:ctrlPr>
                              <a:rPr lang="en-US" sz="2400" i="1">
                                <a:latin typeface="Cambria Math"/>
                              </a:rPr>
                            </m:ctrlPr>
                          </m:sSubPr>
                          <m:e>
                            <m:r>
                              <a:rPr lang="en-US" sz="2400" i="1">
                                <a:latin typeface="Cambria Math"/>
                              </a:rPr>
                              <m:t>𝐿</m:t>
                            </m:r>
                          </m:e>
                          <m:sub>
                            <m:r>
                              <a:rPr lang="en-US" sz="2400" i="1">
                                <a:latin typeface="Cambria Math"/>
                              </a:rPr>
                              <m:t>𝑅</m:t>
                            </m:r>
                          </m:sub>
                        </m:sSub>
                        <m:r>
                          <a:rPr lang="en-US" sz="2400" i="1">
                            <a:latin typeface="Cambria Math"/>
                          </a:rPr>
                          <m:t>,</m:t>
                        </m:r>
                        <m:r>
                          <a:rPr lang="en-US" sz="2400" i="1">
                            <a:latin typeface="Cambria Math"/>
                          </a:rPr>
                          <m:t>𝑡</m:t>
                        </m:r>
                      </m:e>
                    </m:d>
                    <m:r>
                      <a:rPr lang="en-US" sz="2400" i="1">
                        <a:latin typeface="Cambria Math"/>
                      </a:rPr>
                      <m:t>=</m:t>
                    </m:r>
                    <m:sSub>
                      <m:sSubPr>
                        <m:ctrlPr>
                          <a:rPr lang="en-US" sz="2400" i="1">
                            <a:latin typeface="Cambria Math"/>
                          </a:rPr>
                        </m:ctrlPr>
                      </m:sSubPr>
                      <m:e>
                        <m:r>
                          <a:rPr lang="en-US" sz="2400" i="1">
                            <a:latin typeface="Cambria Math"/>
                          </a:rPr>
                          <m:t>𝐽</m:t>
                        </m:r>
                      </m:e>
                      <m:sub>
                        <m:r>
                          <a:rPr lang="en-US" sz="2400" i="1">
                            <a:latin typeface="Cambria Math"/>
                          </a:rPr>
                          <m:t>𝐶𝑙</m:t>
                        </m:r>
                      </m:sub>
                    </m:sSub>
                    <m:d>
                      <m:dPr>
                        <m:ctrlPr>
                          <a:rPr lang="en-US" sz="2400" i="1">
                            <a:latin typeface="Cambria Math"/>
                          </a:rPr>
                        </m:ctrlPr>
                      </m:dPr>
                      <m:e>
                        <m:sSub>
                          <m:sSubPr>
                            <m:ctrlPr>
                              <a:rPr lang="en-US" sz="2400" i="1">
                                <a:latin typeface="Cambria Math"/>
                              </a:rPr>
                            </m:ctrlPr>
                          </m:sSubPr>
                          <m:e>
                            <m:r>
                              <a:rPr lang="en-US" sz="2400" i="1">
                                <a:latin typeface="Cambria Math"/>
                              </a:rPr>
                              <m:t>𝐿</m:t>
                            </m:r>
                          </m:e>
                          <m:sub>
                            <m:r>
                              <a:rPr lang="en-US" sz="2400" i="1">
                                <a:latin typeface="Cambria Math"/>
                              </a:rPr>
                              <m:t>𝑅</m:t>
                            </m:r>
                          </m:sub>
                        </m:sSub>
                        <m:r>
                          <a:rPr lang="en-US" sz="2400" i="1">
                            <a:latin typeface="Cambria Math"/>
                          </a:rPr>
                          <m:t>,</m:t>
                        </m:r>
                        <m:r>
                          <a:rPr lang="en-US" sz="2400" i="1">
                            <a:latin typeface="Cambria Math"/>
                          </a:rPr>
                          <m:t>𝑡</m:t>
                        </m:r>
                      </m:e>
                    </m:d>
                    <m:r>
                      <a:rPr lang="en-US" sz="2400" i="1">
                        <a:latin typeface="Cambria Math"/>
                      </a:rPr>
                      <m:t>=</m:t>
                    </m:r>
                    <m:sSub>
                      <m:sSubPr>
                        <m:ctrlPr>
                          <a:rPr lang="en-US" sz="2400" i="1">
                            <a:latin typeface="Cambria Math"/>
                          </a:rPr>
                        </m:ctrlPr>
                      </m:sSubPr>
                      <m:e>
                        <m:r>
                          <a:rPr lang="en-US" sz="2400" i="1">
                            <a:latin typeface="Cambria Math"/>
                          </a:rPr>
                          <m:t>𝐽</m:t>
                        </m:r>
                      </m:e>
                      <m:sub>
                        <m:r>
                          <a:rPr lang="en-US" sz="2400" i="1">
                            <a:latin typeface="Cambria Math"/>
                          </a:rPr>
                          <m:t>𝑁𝑎</m:t>
                        </m:r>
                      </m:sub>
                    </m:sSub>
                    <m:d>
                      <m:dPr>
                        <m:ctrlPr>
                          <a:rPr lang="en-US" sz="2400" i="1">
                            <a:latin typeface="Cambria Math"/>
                          </a:rPr>
                        </m:ctrlPr>
                      </m:dPr>
                      <m:e>
                        <m:sSub>
                          <m:sSubPr>
                            <m:ctrlPr>
                              <a:rPr lang="en-US" sz="2400" i="1">
                                <a:latin typeface="Cambria Math"/>
                              </a:rPr>
                            </m:ctrlPr>
                          </m:sSubPr>
                          <m:e>
                            <m:r>
                              <a:rPr lang="en-US" sz="2400" i="1">
                                <a:latin typeface="Cambria Math"/>
                              </a:rPr>
                              <m:t>𝐿</m:t>
                            </m:r>
                          </m:e>
                          <m:sub>
                            <m:r>
                              <a:rPr lang="en-US" sz="2400" i="1">
                                <a:latin typeface="Cambria Math"/>
                              </a:rPr>
                              <m:t>𝑅</m:t>
                            </m:r>
                          </m:sub>
                        </m:sSub>
                        <m:r>
                          <a:rPr lang="en-US" sz="2400" i="1">
                            <a:latin typeface="Cambria Math"/>
                          </a:rPr>
                          <m:t>+</m:t>
                        </m:r>
                        <m:r>
                          <a:rPr lang="en-US" sz="2400" i="1">
                            <a:latin typeface="Cambria Math"/>
                          </a:rPr>
                          <m:t>𝐿</m:t>
                        </m:r>
                        <m:r>
                          <a:rPr lang="en-US" sz="2400" i="1">
                            <a:latin typeface="Cambria Math"/>
                          </a:rPr>
                          <m:t>,</m:t>
                        </m:r>
                        <m:r>
                          <a:rPr lang="en-US" sz="2400" i="1">
                            <a:latin typeface="Cambria Math"/>
                          </a:rPr>
                          <m:t>𝑡</m:t>
                        </m:r>
                      </m:e>
                    </m:d>
                    <m:r>
                      <a:rPr lang="en-US" sz="2400" i="1">
                        <a:latin typeface="Cambria Math"/>
                      </a:rPr>
                      <m:t>=</m:t>
                    </m:r>
                    <m:sSub>
                      <m:sSubPr>
                        <m:ctrlPr>
                          <a:rPr lang="en-US" sz="2400" i="1">
                            <a:latin typeface="Cambria Math"/>
                          </a:rPr>
                        </m:ctrlPr>
                      </m:sSubPr>
                      <m:e>
                        <m:r>
                          <a:rPr lang="en-US" sz="2400" i="1">
                            <a:latin typeface="Cambria Math"/>
                          </a:rPr>
                          <m:t>𝐽</m:t>
                        </m:r>
                      </m:e>
                      <m:sub>
                        <m:r>
                          <a:rPr lang="en-US" sz="2400" i="1">
                            <a:latin typeface="Cambria Math"/>
                          </a:rPr>
                          <m:t>𝐶𝑙</m:t>
                        </m:r>
                      </m:sub>
                    </m:sSub>
                    <m:d>
                      <m:dPr>
                        <m:ctrlPr>
                          <a:rPr lang="en-US" sz="2400" i="1">
                            <a:latin typeface="Cambria Math"/>
                          </a:rPr>
                        </m:ctrlPr>
                      </m:dPr>
                      <m:e>
                        <m:sSub>
                          <m:sSubPr>
                            <m:ctrlPr>
                              <a:rPr lang="en-US" sz="2400" i="1">
                                <a:latin typeface="Cambria Math"/>
                              </a:rPr>
                            </m:ctrlPr>
                          </m:sSubPr>
                          <m:e>
                            <m:r>
                              <a:rPr lang="en-US" sz="2400" i="1">
                                <a:latin typeface="Cambria Math"/>
                              </a:rPr>
                              <m:t>𝐿</m:t>
                            </m:r>
                          </m:e>
                          <m:sub>
                            <m:r>
                              <a:rPr lang="en-US" sz="2400" i="1">
                                <a:latin typeface="Cambria Math"/>
                              </a:rPr>
                              <m:t>𝑅</m:t>
                            </m:r>
                          </m:sub>
                        </m:sSub>
                        <m:r>
                          <a:rPr lang="en-US" sz="2400" i="1">
                            <a:latin typeface="Cambria Math"/>
                          </a:rPr>
                          <m:t>+</m:t>
                        </m:r>
                        <m:r>
                          <a:rPr lang="en-US" sz="2400" i="1">
                            <a:latin typeface="Cambria Math"/>
                          </a:rPr>
                          <m:t>𝐿</m:t>
                        </m:r>
                        <m:r>
                          <a:rPr lang="en-US" sz="2400" i="1">
                            <a:latin typeface="Cambria Math"/>
                          </a:rPr>
                          <m:t>,</m:t>
                        </m:r>
                        <m:r>
                          <a:rPr lang="en-US" sz="2400" i="1">
                            <a:latin typeface="Cambria Math"/>
                          </a:rPr>
                          <m:t>𝑡</m:t>
                        </m:r>
                      </m:e>
                    </m:d>
                    <m:r>
                      <a:rPr lang="en-US" sz="2400" i="1">
                        <a:latin typeface="Cambria Math"/>
                      </a:rPr>
                      <m:t>=0. </m:t>
                    </m:r>
                  </m:oMath>
                </a14:m>
                <a:r>
                  <a:rPr lang="en-US" sz="2400" dirty="0"/>
                  <a:t>                 (</a:t>
                </a:r>
                <a:r>
                  <a:rPr lang="en-US" sz="2400" dirty="0" smtClean="0"/>
                  <a:t>15</a:t>
                </a:r>
                <a:r>
                  <a:rPr lang="en-US" sz="2400" dirty="0" smtClean="0"/>
                  <a:t>)</a:t>
                </a:r>
                <a:endParaRPr lang="en-US" sz="2400" dirty="0"/>
              </a:p>
            </p:txBody>
          </p:sp>
        </mc:Choice>
        <mc:Fallback>
          <p:sp>
            <p:nvSpPr>
              <p:cNvPr id="3" name="TextBox 2"/>
              <p:cNvSpPr txBox="1">
                <a:spLocks noRot="1" noChangeAspect="1" noMove="1" noResize="1" noEditPoints="1" noAdjustHandles="1" noChangeArrowheads="1" noChangeShapeType="1" noTextEdit="1"/>
              </p:cNvSpPr>
              <p:nvPr/>
            </p:nvSpPr>
            <p:spPr>
              <a:xfrm>
                <a:off x="679450" y="9873372"/>
                <a:ext cx="10972800" cy="7281481"/>
              </a:xfrm>
              <a:prstGeom prst="rect">
                <a:avLst/>
              </a:prstGeom>
              <a:blipFill rotWithShape="1">
                <a:blip r:embed="rId3"/>
                <a:stretch>
                  <a:fillRect l="-833" t="-670" r="-1278" b="-1005"/>
                </a:stretch>
              </a:blipFill>
            </p:spPr>
            <p:txBody>
              <a:bodyPr/>
              <a:lstStyle/>
              <a:p>
                <a:r>
                  <a:rPr lang="en-US">
                    <a:noFill/>
                  </a:rPr>
                  <a:t> </a:t>
                </a:r>
              </a:p>
            </p:txBody>
          </p:sp>
        </mc:Fallback>
      </mc:AlternateContent>
    </p:spTree>
    <p:extLst>
      <p:ext uri="{BB962C8B-B14F-4D97-AF65-F5344CB8AC3E}">
        <p14:creationId xmlns:p14="http://schemas.microsoft.com/office/powerpoint/2010/main" val="214176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274320" y="304800"/>
                <a:ext cx="11308080" cy="10330585"/>
              </a:xfrm>
              <a:prstGeom prst="rect">
                <a:avLst/>
              </a:prstGeom>
              <a:noFill/>
            </p:spPr>
            <p:txBody>
              <a:bodyPr wrap="square" rtlCol="0">
                <a:spAutoFit/>
              </a:bodyPr>
              <a:lstStyle/>
              <a:p>
                <a:r>
                  <a:rPr lang="en-US" sz="2400" dirty="0" smtClean="0"/>
                  <a:t>Initial </a:t>
                </a:r>
                <a:r>
                  <a:rPr lang="en-US" sz="2400" dirty="0"/>
                  <a:t>conditions </a:t>
                </a:r>
                <a:r>
                  <a:rPr lang="en-US" sz="2400" dirty="0" smtClean="0"/>
                  <a:t>are</a:t>
                </a:r>
              </a:p>
              <a:p>
                <a14:m>
                  <m:oMath xmlns:m="http://schemas.openxmlformats.org/officeDocument/2006/math">
                    <m:sSub>
                      <m:sSubPr>
                        <m:ctrlPr>
                          <a:rPr lang="en-US" sz="2400" i="1">
                            <a:latin typeface="Cambria Math"/>
                          </a:rPr>
                        </m:ctrlPr>
                      </m:sSubPr>
                      <m:e>
                        <m:r>
                          <a:rPr lang="en-US" sz="2400" i="1">
                            <a:latin typeface="Cambria Math" panose="02040503050406030204" pitchFamily="18" charset="0"/>
                          </a:rPr>
                          <m:t>𝑐</m:t>
                        </m:r>
                      </m:e>
                      <m:sub>
                        <m:r>
                          <a:rPr lang="en-US" sz="2400" i="1">
                            <a:latin typeface="Cambria Math" panose="02040503050406030204" pitchFamily="18" charset="0"/>
                          </a:rPr>
                          <m:t>𝑁𝑎</m:t>
                        </m:r>
                      </m:sub>
                    </m:sSub>
                    <m:d>
                      <m:dPr>
                        <m:ctrlPr>
                          <a:rPr lang="en-US" sz="2400" i="1">
                            <a:latin typeface="Cambria Math"/>
                          </a:rPr>
                        </m:ctrlPr>
                      </m:dPr>
                      <m:e>
                        <m:r>
                          <a:rPr lang="en-US" sz="2400" i="1">
                            <a:latin typeface="Cambria Math" panose="02040503050406030204" pitchFamily="18" charset="0"/>
                          </a:rPr>
                          <m:t>𝑧</m:t>
                        </m:r>
                        <m:r>
                          <a:rPr lang="en-US" sz="2400" i="1">
                            <a:latin typeface="Cambria Math" panose="02040503050406030204" pitchFamily="18" charset="0"/>
                          </a:rPr>
                          <m:t>,0</m:t>
                        </m:r>
                      </m:e>
                    </m:d>
                    <m:r>
                      <a:rPr lang="en-US" sz="2400" i="1">
                        <a:latin typeface="Cambria Math" panose="02040503050406030204" pitchFamily="18" charset="0"/>
                      </a:rPr>
                      <m:t>=</m:t>
                    </m:r>
                    <m:sSub>
                      <m:sSubPr>
                        <m:ctrlPr>
                          <a:rPr lang="en-US" sz="2400" i="1">
                            <a:latin typeface="Cambria Math"/>
                          </a:rPr>
                        </m:ctrlPr>
                      </m:sSubPr>
                      <m:e>
                        <m:r>
                          <a:rPr lang="en-US" sz="2400" i="1">
                            <a:latin typeface="Cambria Math" panose="02040503050406030204" pitchFamily="18" charset="0"/>
                          </a:rPr>
                          <m:t>𝑐</m:t>
                        </m:r>
                      </m:e>
                      <m:sub>
                        <m:r>
                          <a:rPr lang="en-US" sz="2400" i="1">
                            <a:latin typeface="Cambria Math" panose="02040503050406030204" pitchFamily="18" charset="0"/>
                          </a:rPr>
                          <m:t>𝐶𝑙</m:t>
                        </m:r>
                      </m:sub>
                    </m:sSub>
                    <m:d>
                      <m:dPr>
                        <m:ctrlPr>
                          <a:rPr lang="en-US" sz="2400" i="1">
                            <a:latin typeface="Cambria Math"/>
                          </a:rPr>
                        </m:ctrlPr>
                      </m:dPr>
                      <m:e>
                        <m:r>
                          <a:rPr lang="en-US" sz="2400" i="1">
                            <a:latin typeface="Cambria Math" panose="02040503050406030204" pitchFamily="18" charset="0"/>
                          </a:rPr>
                          <m:t>𝑧</m:t>
                        </m:r>
                        <m:r>
                          <a:rPr lang="en-US" sz="2400" i="1">
                            <a:latin typeface="Cambria Math" panose="02040503050406030204" pitchFamily="18" charset="0"/>
                          </a:rPr>
                          <m:t>,0</m:t>
                        </m:r>
                      </m:e>
                    </m:d>
                    <m:r>
                      <a:rPr lang="en-US" sz="2400" i="1">
                        <a:latin typeface="Cambria Math" panose="02040503050406030204" pitchFamily="18" charset="0"/>
                      </a:rPr>
                      <m:t>=1, </m:t>
                    </m:r>
                    <m:r>
                      <m:rPr>
                        <m:nor/>
                      </m:rPr>
                      <a:rPr lang="en-US" sz="2400"/>
                      <m:t> </m:t>
                    </m:r>
                    <m:r>
                      <a:rPr lang="en-US" sz="2400" i="1">
                        <a:latin typeface="Cambria Math" panose="02040503050406030204" pitchFamily="18" charset="0"/>
                      </a:rPr>
                      <m:t>𝑧</m:t>
                    </m:r>
                    <m:r>
                      <a:rPr lang="en-US" sz="2400" i="1">
                        <a:latin typeface="Cambria Math" panose="02040503050406030204" pitchFamily="18" charset="0"/>
                      </a:rPr>
                      <m:t>∈</m:t>
                    </m:r>
                    <m:sSub>
                      <m:sSubPr>
                        <m:ctrlPr>
                          <a:rPr lang="en-US" sz="2400" i="1">
                            <a:latin typeface="Cambria Math"/>
                          </a:rPr>
                        </m:ctrlPr>
                      </m:sSubPr>
                      <m:e>
                        <m:r>
                          <m:rPr>
                            <m:sty m:val="p"/>
                          </m:rPr>
                          <a:rPr lang="en-US" sz="2400">
                            <a:latin typeface="Cambria Math" panose="02040503050406030204" pitchFamily="18" charset="0"/>
                          </a:rPr>
                          <m:t>Ω</m:t>
                        </m:r>
                      </m:e>
                      <m:sub>
                        <m:r>
                          <a:rPr lang="en-US" sz="2400" i="1">
                            <a:latin typeface="Cambria Math" panose="02040503050406030204" pitchFamily="18" charset="0"/>
                          </a:rPr>
                          <m:t>𝑅</m:t>
                        </m:r>
                      </m:sub>
                    </m:sSub>
                    <m:r>
                      <m:rPr>
                        <m:nor/>
                      </m:rPr>
                      <a:rPr lang="en-US" sz="2400"/>
                      <m:t>;   </m:t>
                    </m:r>
                    <m:sSub>
                      <m:sSubPr>
                        <m:ctrlPr>
                          <a:rPr lang="en-US" sz="2400" i="1">
                            <a:latin typeface="Cambria Math"/>
                          </a:rPr>
                        </m:ctrlPr>
                      </m:sSubPr>
                      <m:e>
                        <m:r>
                          <a:rPr lang="en-US" sz="2400" i="1">
                            <a:latin typeface="Cambria Math" panose="02040503050406030204" pitchFamily="18" charset="0"/>
                          </a:rPr>
                          <m:t>𝑐</m:t>
                        </m:r>
                      </m:e>
                      <m:sub>
                        <m:r>
                          <a:rPr lang="en-US" sz="2400" i="1">
                            <a:latin typeface="Cambria Math" panose="02040503050406030204" pitchFamily="18" charset="0"/>
                          </a:rPr>
                          <m:t>𝑖</m:t>
                        </m:r>
                      </m:sub>
                    </m:sSub>
                    <m:d>
                      <m:dPr>
                        <m:ctrlPr>
                          <a:rPr lang="en-US" sz="2400" i="1">
                            <a:latin typeface="Cambria Math"/>
                          </a:rPr>
                        </m:ctrlPr>
                      </m:dPr>
                      <m:e>
                        <m:r>
                          <a:rPr lang="en-US" sz="2400" i="1">
                            <a:latin typeface="Cambria Math" panose="02040503050406030204" pitchFamily="18" charset="0"/>
                          </a:rPr>
                          <m:t>𝑧</m:t>
                        </m:r>
                        <m:r>
                          <a:rPr lang="en-US" sz="2400" i="1">
                            <a:latin typeface="Cambria Math" panose="02040503050406030204" pitchFamily="18" charset="0"/>
                          </a:rPr>
                          <m:t>,0</m:t>
                        </m:r>
                      </m:e>
                    </m:d>
                    <m:r>
                      <a:rPr lang="en-US" sz="2400" i="1">
                        <a:latin typeface="Cambria Math" panose="02040503050406030204" pitchFamily="18" charset="0"/>
                      </a:rPr>
                      <m:t>=</m:t>
                    </m:r>
                    <m:r>
                      <a:rPr lang="en-US" sz="2400" i="1">
                        <a:latin typeface="Cambria Math" panose="02040503050406030204" pitchFamily="18" charset="0"/>
                      </a:rPr>
                      <m:t>𝑄</m:t>
                    </m:r>
                    <m:r>
                      <a:rPr lang="en-US" sz="2400" i="1">
                        <a:latin typeface="Cambria Math" panose="02040503050406030204" pitchFamily="18" charset="0"/>
                      </a:rPr>
                      <m:t>, </m:t>
                    </m:r>
                    <m:r>
                      <m:rPr>
                        <m:nor/>
                      </m:rPr>
                      <a:rPr lang="en-US" sz="2400"/>
                      <m:t> </m:t>
                    </m:r>
                    <m:r>
                      <a:rPr lang="en-US" sz="2400" i="1">
                        <a:latin typeface="Cambria Math" panose="02040503050406030204" pitchFamily="18" charset="0"/>
                      </a:rPr>
                      <m:t>𝑧</m:t>
                    </m:r>
                    <m:r>
                      <a:rPr lang="en-US" sz="2400" i="1">
                        <a:latin typeface="Cambria Math" panose="02040503050406030204" pitchFamily="18" charset="0"/>
                      </a:rPr>
                      <m:t>∈</m:t>
                    </m:r>
                    <m:sSub>
                      <m:sSubPr>
                        <m:ctrlPr>
                          <a:rPr lang="en-US" sz="2400" i="1">
                            <a:latin typeface="Cambria Math"/>
                          </a:rPr>
                        </m:ctrlPr>
                      </m:sSubPr>
                      <m:e>
                        <m:r>
                          <m:rPr>
                            <m:sty m:val="p"/>
                          </m:rPr>
                          <a:rPr lang="en-US" sz="2400">
                            <a:latin typeface="Cambria Math" panose="02040503050406030204" pitchFamily="18" charset="0"/>
                          </a:rPr>
                          <m:t>Ω</m:t>
                        </m:r>
                      </m:e>
                      <m:sub>
                        <m:r>
                          <a:rPr lang="en-US" sz="2400" i="1">
                            <a:latin typeface="Cambria Math" panose="02040503050406030204" pitchFamily="18" charset="0"/>
                          </a:rPr>
                          <m:t>𝑎</m:t>
                        </m:r>
                      </m:sub>
                    </m:sSub>
                    <m:r>
                      <a:rPr lang="en-US" sz="2400" i="1">
                        <a:latin typeface="Cambria Math" panose="02040503050406030204" pitchFamily="18" charset="0"/>
                      </a:rPr>
                      <m:t>∪</m:t>
                    </m:r>
                    <m:sSub>
                      <m:sSubPr>
                        <m:ctrlPr>
                          <a:rPr lang="en-US" sz="2400" i="1">
                            <a:latin typeface="Cambria Math"/>
                          </a:rPr>
                        </m:ctrlPr>
                      </m:sSubPr>
                      <m:e>
                        <m:r>
                          <m:rPr>
                            <m:sty m:val="p"/>
                          </m:rPr>
                          <a:rPr lang="en-US" sz="2400">
                            <a:latin typeface="Cambria Math" panose="02040503050406030204" pitchFamily="18" charset="0"/>
                          </a:rPr>
                          <m:t>Ω</m:t>
                        </m:r>
                      </m:e>
                      <m:sub>
                        <m:r>
                          <a:rPr lang="en-US" sz="2400" i="1">
                            <a:latin typeface="Cambria Math" panose="02040503050406030204" pitchFamily="18" charset="0"/>
                          </a:rPr>
                          <m:t>𝑅</m:t>
                        </m:r>
                      </m:sub>
                    </m:sSub>
                    <m:r>
                      <a:rPr lang="en-US" sz="2400" i="1">
                        <a:latin typeface="Cambria Math" panose="02040503050406030204" pitchFamily="18" charset="0"/>
                      </a:rPr>
                      <m:t>, </m:t>
                    </m:r>
                    <m:r>
                      <a:rPr lang="en-US" sz="2400" i="1">
                        <a:latin typeface="Cambria Math" panose="02040503050406030204" pitchFamily="18" charset="0"/>
                      </a:rPr>
                      <m:t>𝑖</m:t>
                    </m:r>
                    <m:r>
                      <a:rPr lang="en-US" sz="2400" i="1">
                        <a:latin typeface="Cambria Math" panose="02040503050406030204" pitchFamily="18" charset="0"/>
                      </a:rPr>
                      <m:t>=1,2,3,4.  </m:t>
                    </m:r>
                  </m:oMath>
                </a14:m>
                <a:r>
                  <a:rPr lang="en-US" sz="2400" dirty="0"/>
                  <a:t>             (</a:t>
                </a:r>
                <a:r>
                  <a:rPr lang="en-US" sz="2400" dirty="0" smtClean="0"/>
                  <a:t>16)</a:t>
                </a:r>
                <a:endParaRPr lang="en-US" sz="2400" dirty="0"/>
              </a:p>
              <a:p>
                <a:endParaRPr lang="en-US" sz="2400" dirty="0" smtClean="0"/>
              </a:p>
              <a:p>
                <a:r>
                  <a:rPr lang="en-US" sz="2400" dirty="0"/>
                  <a:t>Input parameter and its value: </a:t>
                </a:r>
                <a:r>
                  <a:rPr lang="en-US" sz="2400" i="1" dirty="0"/>
                  <a:t>L</a:t>
                </a:r>
                <a:r>
                  <a:rPr lang="en-US" sz="2400" i="1" baseline="-25000" dirty="0"/>
                  <a:t>R</a:t>
                </a:r>
                <a:r>
                  <a:rPr lang="en-US" sz="2400" dirty="0"/>
                  <a:t>=1.5, </a:t>
                </a:r>
                <a:r>
                  <a:rPr lang="en-US" sz="2400" i="1" dirty="0"/>
                  <a:t>L</a:t>
                </a:r>
                <a:r>
                  <a:rPr lang="en-US" sz="2400" dirty="0"/>
                  <a:t>=0.7, </a:t>
                </a:r>
                <a:r>
                  <a:rPr lang="en-US" sz="2400" i="1" dirty="0" err="1"/>
                  <a:t>r</a:t>
                </a:r>
                <a:r>
                  <a:rPr lang="en-US" sz="2400" i="1" baseline="-25000" dirty="0" err="1"/>
                  <a:t>a</a:t>
                </a:r>
                <a:r>
                  <a:rPr lang="en-US" sz="2400" dirty="0"/>
                  <a:t>=0.15, </a:t>
                </a:r>
                <a:r>
                  <a:rPr lang="en-US" sz="2400" i="1" dirty="0" err="1"/>
                  <a:t>r</a:t>
                </a:r>
                <a:r>
                  <a:rPr lang="en-US" sz="2400" i="1" baseline="-25000" dirty="0" err="1"/>
                  <a:t>R</a:t>
                </a:r>
                <a:r>
                  <a:rPr lang="en-US" sz="2400" dirty="0"/>
                  <a:t>=1, </a:t>
                </a:r>
                <a:r>
                  <a:rPr lang="en-US" sz="2400" i="1" dirty="0" err="1"/>
                  <a:t>z</a:t>
                </a:r>
                <a:r>
                  <a:rPr lang="en-US" sz="2400" i="1" baseline="-25000" dirty="0" err="1"/>
                  <a:t>arg</a:t>
                </a:r>
                <a:r>
                  <a:rPr lang="en-US" sz="2400" dirty="0"/>
                  <a:t>=1, </a:t>
                </a:r>
                <a:r>
                  <a:rPr lang="en-US" sz="2400" i="1" dirty="0"/>
                  <a:t>D</a:t>
                </a:r>
                <a:r>
                  <a:rPr lang="en-US" sz="2400" i="1" baseline="-25000" dirty="0"/>
                  <a:t>i</a:t>
                </a:r>
                <a:r>
                  <a:rPr lang="en-US" sz="2400" dirty="0"/>
                  <a:t>(z)=</a:t>
                </a:r>
                <a:r>
                  <a:rPr lang="en-US" altLang="zh-TW" sz="2400" i="1" dirty="0" err="1"/>
                  <a:t>D</a:t>
                </a:r>
                <a:r>
                  <a:rPr lang="en-US" altLang="zh-TW" sz="2400" i="1" baseline="-25000" dirty="0" err="1"/>
                  <a:t>arg</a:t>
                </a:r>
                <a:r>
                  <a:rPr lang="en-US" sz="2400" dirty="0"/>
                  <a:t>=5, </a:t>
                </a:r>
                <a:r>
                  <a:rPr lang="en-US" sz="2400" i="1" dirty="0" err="1"/>
                  <a:t>i</a:t>
                </a:r>
                <a:r>
                  <a:rPr lang="en-US" sz="2400" i="1" dirty="0"/>
                  <a:t>=</a:t>
                </a:r>
                <a:r>
                  <a:rPr lang="en-US" sz="2400" dirty="0"/>
                  <a:t>1,2,3,4, </a:t>
                </a:r>
                <a:r>
                  <a:rPr lang="en-US" sz="2400" i="1" dirty="0"/>
                  <a:t>Q</a:t>
                </a:r>
                <a:r>
                  <a:rPr lang="en-US" sz="2400" dirty="0"/>
                  <a:t>=0.1, </a:t>
                </a:r>
                <a:r>
                  <a:rPr lang="en-US" sz="2400" i="1" dirty="0"/>
                  <a:t>g</a:t>
                </a:r>
                <a:r>
                  <a:rPr lang="en-US" sz="2400" dirty="0"/>
                  <a:t>=0.5, </a:t>
                </a:r>
                <a:r>
                  <a:rPr lang="en-US" sz="2400" i="1" dirty="0"/>
                  <a:t>V</a:t>
                </a:r>
                <a:r>
                  <a:rPr lang="en-US" sz="2400" baseline="-25000" dirty="0"/>
                  <a:t>max</a:t>
                </a:r>
                <a:r>
                  <a:rPr lang="en-US" sz="2400" dirty="0"/>
                  <a:t>=5,</a:t>
                </a:r>
                <a:r>
                  <a:rPr lang="en-US" sz="2400" i="1" dirty="0"/>
                  <a:t> K</a:t>
                </a:r>
                <a:r>
                  <a:rPr lang="en-US" sz="2400" dirty="0"/>
                  <a:t>=3</a:t>
                </a:r>
                <a:r>
                  <a:rPr lang="en-US" altLang="zh-TW" sz="2400" dirty="0"/>
                  <a:t> , </a:t>
                </a:r>
                <a:r>
                  <a:rPr lang="en-US" altLang="zh-TW" sz="2400" i="1" dirty="0"/>
                  <a:t>K</a:t>
                </a:r>
                <a:r>
                  <a:rPr lang="en-US" altLang="zh-TW" sz="2400" i="1" baseline="-25000" dirty="0"/>
                  <a:t>S</a:t>
                </a:r>
                <a:r>
                  <a:rPr lang="en-US" altLang="zh-TW" sz="2400" baseline="-25000" dirty="0"/>
                  <a:t>4</a:t>
                </a:r>
                <a:r>
                  <a:rPr lang="en-US" altLang="zh-TW" sz="2400" dirty="0"/>
                  <a:t>=12 , </a:t>
                </a:r>
                <a:r>
                  <a:rPr lang="en-US" altLang="zh-TW" sz="2400" i="1" dirty="0"/>
                  <a:t>b</a:t>
                </a:r>
                <a:r>
                  <a:rPr lang="en-US" altLang="zh-TW" sz="2400" i="1" baseline="-25000" dirty="0"/>
                  <a:t>S</a:t>
                </a:r>
                <a:r>
                  <a:rPr lang="en-US" altLang="zh-TW" sz="2400" baseline="-25000" dirty="0"/>
                  <a:t>4</a:t>
                </a:r>
                <a:r>
                  <a:rPr lang="en-US" altLang="zh-TW" sz="2400" dirty="0"/>
                  <a:t>=6</a:t>
                </a:r>
                <a:r>
                  <a:rPr lang="en-US" sz="2400" dirty="0"/>
                  <a:t>. </a:t>
                </a:r>
              </a:p>
              <a:p>
                <a:endParaRPr lang="en-US" sz="2400" dirty="0" smtClean="0"/>
              </a:p>
              <a:p>
                <a:r>
                  <a:rPr lang="en-US" sz="2400" dirty="0" smtClean="0"/>
                  <a:t>The </a:t>
                </a:r>
                <a:r>
                  <a:rPr lang="en-US" sz="2400" dirty="0" smtClean="0"/>
                  <a:t>most </a:t>
                </a:r>
                <a:r>
                  <a:rPr lang="en-US" sz="2400" dirty="0"/>
                  <a:t>i</a:t>
                </a:r>
                <a:r>
                  <a:rPr lang="en-US" sz="2400" dirty="0" smtClean="0"/>
                  <a:t>mportant </a:t>
                </a:r>
                <a:r>
                  <a:rPr lang="en-US" sz="2400" dirty="0"/>
                  <a:t>parameter to be varied for investigation is </a:t>
                </a:r>
                <a14:m>
                  <m:oMath xmlns:m="http://schemas.openxmlformats.org/officeDocument/2006/math">
                    <m:sSub>
                      <m:sSubPr>
                        <m:ctrlPr>
                          <a:rPr lang="en-US" sz="2400" i="1">
                            <a:latin typeface="Cambria Math"/>
                          </a:rPr>
                        </m:ctrlPr>
                      </m:sSubPr>
                      <m:e>
                        <m:r>
                          <a:rPr lang="en-US" sz="2400" i="1">
                            <a:latin typeface="Cambria Math" panose="02040503050406030204" pitchFamily="18" charset="0"/>
                          </a:rPr>
                          <m:t>𝜙</m:t>
                        </m:r>
                      </m:e>
                      <m:sub>
                        <m:r>
                          <a:rPr lang="en-US" sz="2400" i="1">
                            <a:latin typeface="Cambria Math" panose="02040503050406030204" pitchFamily="18" charset="0"/>
                          </a:rPr>
                          <m:t>𝐿</m:t>
                        </m:r>
                      </m:sub>
                    </m:sSub>
                  </m:oMath>
                </a14:m>
                <a:r>
                  <a:rPr lang="en-US" sz="2400" dirty="0"/>
                  <a:t>. Note that </a:t>
                </a:r>
                <a14:m>
                  <m:oMath xmlns:m="http://schemas.openxmlformats.org/officeDocument/2006/math">
                    <m:sSub>
                      <m:sSubPr>
                        <m:ctrlPr>
                          <a:rPr lang="en-US" sz="2400" i="1">
                            <a:latin typeface="Cambria Math"/>
                          </a:rPr>
                        </m:ctrlPr>
                      </m:sSubPr>
                      <m:e>
                        <m:r>
                          <a:rPr lang="en-US" sz="2400" i="1">
                            <a:latin typeface="Cambria Math" panose="02040503050406030204" pitchFamily="18" charset="0"/>
                          </a:rPr>
                          <m:t>𝜙</m:t>
                        </m:r>
                      </m:e>
                      <m:sub>
                        <m:r>
                          <a:rPr lang="en-US" sz="2400" i="1">
                            <a:latin typeface="Cambria Math" panose="02040503050406030204" pitchFamily="18" charset="0"/>
                          </a:rPr>
                          <m:t>𝐿</m:t>
                        </m:r>
                      </m:sub>
                    </m:sSub>
                  </m:oMath>
                </a14:m>
                <a:r>
                  <a:rPr lang="en-US" sz="2400" dirty="0"/>
                  <a:t> is dimensionless. Changing to a dimensional one will be multiplied by </a:t>
                </a:r>
                <a:r>
                  <a:rPr lang="en-US" sz="2400" dirty="0" smtClean="0"/>
                  <a:t>25mV</a:t>
                </a:r>
                <a:r>
                  <a:rPr lang="en-US" sz="2400" dirty="0"/>
                  <a:t>.</a:t>
                </a:r>
              </a:p>
              <a:p>
                <a:r>
                  <a:rPr lang="en-US" sz="2400" dirty="0"/>
                  <a:t>Outputs: gating current </a:t>
                </a:r>
                <a:r>
                  <a:rPr lang="en-US" sz="2400" i="1" dirty="0"/>
                  <a:t>I</a:t>
                </a:r>
                <a:r>
                  <a:rPr lang="en-US" sz="2400" dirty="0"/>
                  <a:t> at </a:t>
                </a:r>
                <a:r>
                  <a:rPr lang="en-US" sz="2400" i="1" dirty="0" smtClean="0"/>
                  <a:t>z</a:t>
                </a:r>
                <a:r>
                  <a:rPr lang="en-US" sz="2400" dirty="0"/>
                  <a:t>=</a:t>
                </a:r>
                <a:r>
                  <a:rPr lang="en-US" sz="2400" dirty="0" smtClean="0"/>
                  <a:t> </a:t>
                </a:r>
                <a:r>
                  <a:rPr lang="en-US" sz="2400" i="1" dirty="0"/>
                  <a:t>L</a:t>
                </a:r>
                <a:r>
                  <a:rPr lang="en-US" sz="2400" i="1" baseline="-25000" dirty="0"/>
                  <a:t>R</a:t>
                </a:r>
                <a:r>
                  <a:rPr lang="en-US" sz="2400" dirty="0"/>
                  <a:t>+</a:t>
                </a:r>
                <a:r>
                  <a:rPr lang="en-US" sz="2400" i="1" dirty="0"/>
                  <a:t>L</a:t>
                </a:r>
                <a:r>
                  <a:rPr lang="en-US" sz="2400" dirty="0"/>
                  <a:t>/2; </a:t>
                </a:r>
                <a14:m>
                  <m:oMath xmlns:m="http://schemas.openxmlformats.org/officeDocument/2006/math">
                    <m:sSub>
                      <m:sSubPr>
                        <m:ctrlPr>
                          <a:rPr lang="en-US" sz="2400" i="1">
                            <a:latin typeface="Cambria Math"/>
                          </a:rPr>
                        </m:ctrlPr>
                      </m:sSubPr>
                      <m:e>
                        <m:r>
                          <a:rPr lang="en-US" sz="2400" i="1">
                            <a:latin typeface="Cambria Math" panose="02040503050406030204" pitchFamily="18" charset="0"/>
                          </a:rPr>
                          <m:t>𝑄</m:t>
                        </m:r>
                      </m:e>
                      <m:sub>
                        <m:r>
                          <a:rPr lang="en-US" sz="2400" i="1">
                            <a:latin typeface="Cambria Math" panose="02040503050406030204" pitchFamily="18" charset="0"/>
                          </a:rPr>
                          <m:t>1</m:t>
                        </m:r>
                      </m:sub>
                    </m:sSub>
                    <m:r>
                      <a:rPr lang="en-US" sz="2400" i="1">
                        <a:latin typeface="Cambria Math" panose="02040503050406030204" pitchFamily="18" charset="0"/>
                      </a:rPr>
                      <m:t>=</m:t>
                    </m:r>
                    <m:f>
                      <m:fPr>
                        <m:ctrlPr>
                          <a:rPr lang="en-US" sz="2400" i="1">
                            <a:latin typeface="Cambria Math"/>
                          </a:rPr>
                        </m:ctrlPr>
                      </m:fPr>
                      <m:num>
                        <m:nary>
                          <m:naryPr>
                            <m:limLoc m:val="subSup"/>
                            <m:ctrlPr>
                              <a:rPr lang="en-US" sz="2400" i="1">
                                <a:latin typeface="Cambria Math"/>
                              </a:rPr>
                            </m:ctrlPr>
                          </m:naryPr>
                          <m:sub>
                            <m:r>
                              <a:rPr lang="en-US" sz="2400" i="1">
                                <a:latin typeface="Cambria Math" panose="02040503050406030204" pitchFamily="18" charset="0"/>
                              </a:rPr>
                              <m:t>0</m:t>
                            </m:r>
                          </m:sub>
                          <m:sup>
                            <m:sSub>
                              <m:sSubPr>
                                <m:ctrlPr>
                                  <a:rPr lang="en-US" sz="2400" i="1">
                                    <a:latin typeface="Cambria Math"/>
                                  </a:rPr>
                                </m:ctrlPr>
                              </m:sSubPr>
                              <m:e>
                                <m:r>
                                  <a:rPr lang="en-US" sz="2400" i="1">
                                    <a:latin typeface="Cambria Math" panose="02040503050406030204" pitchFamily="18" charset="0"/>
                                  </a:rPr>
                                  <m:t>𝐿</m:t>
                                </m:r>
                              </m:e>
                              <m:sub>
                                <m:r>
                                  <a:rPr lang="en-US" sz="2400" i="1">
                                    <a:latin typeface="Cambria Math" panose="02040503050406030204" pitchFamily="18" charset="0"/>
                                  </a:rPr>
                                  <m:t>𝑅</m:t>
                                </m:r>
                              </m:sub>
                            </m:sSub>
                          </m:sup>
                          <m:e>
                            <m:r>
                              <a:rPr lang="en-US" sz="2400" i="1">
                                <a:latin typeface="Cambria Math" panose="02040503050406030204" pitchFamily="18" charset="0"/>
                              </a:rPr>
                              <m:t>𝐴</m:t>
                            </m:r>
                            <m:r>
                              <a:rPr lang="en-US" sz="2400" i="1">
                                <a:latin typeface="Cambria Math" panose="02040503050406030204" pitchFamily="18" charset="0"/>
                              </a:rPr>
                              <m:t>(</m:t>
                            </m:r>
                            <m:r>
                              <a:rPr lang="en-US" sz="2400" i="1">
                                <a:latin typeface="Cambria Math" panose="02040503050406030204" pitchFamily="18" charset="0"/>
                              </a:rPr>
                              <m:t>𝑧</m:t>
                            </m:r>
                            <m:r>
                              <a:rPr lang="en-US" sz="2400" i="1">
                                <a:latin typeface="Cambria Math" panose="02040503050406030204" pitchFamily="18" charset="0"/>
                              </a:rPr>
                              <m:t>)</m:t>
                            </m:r>
                            <m:nary>
                              <m:naryPr>
                                <m:chr m:val="∑"/>
                                <m:limLoc m:val="undOvr"/>
                                <m:ctrlPr>
                                  <a:rPr lang="en-US" sz="2400" i="1">
                                    <a:latin typeface="Cambria Math"/>
                                  </a:rPr>
                                </m:ctrlPr>
                              </m:naryPr>
                              <m:sub>
                                <m: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4</m:t>
                                </m:r>
                              </m:sup>
                              <m:e>
                                <m:sSub>
                                  <m:sSubPr>
                                    <m:ctrlPr>
                                      <a:rPr lang="en-US" sz="2400" i="1">
                                        <a:latin typeface="Cambria Math"/>
                                      </a:rPr>
                                    </m:ctrlPr>
                                  </m:sSubPr>
                                  <m:e>
                                    <m:r>
                                      <a:rPr lang="en-US" sz="2400" i="1">
                                        <a:latin typeface="Cambria Math" panose="02040503050406030204" pitchFamily="18" charset="0"/>
                                      </a:rPr>
                                      <m:t>𝑐</m:t>
                                    </m:r>
                                  </m:e>
                                  <m:sub>
                                    <m:r>
                                      <a:rPr lang="en-US" sz="2400" i="1">
                                        <a:latin typeface="Cambria Math" panose="02040503050406030204" pitchFamily="18" charset="0"/>
                                      </a:rPr>
                                      <m:t>𝑖</m:t>
                                    </m:r>
                                  </m:sub>
                                </m:sSub>
                                <m:r>
                                  <a:rPr lang="en-US" sz="2400" i="1">
                                    <a:latin typeface="Cambria Math" panose="02040503050406030204" pitchFamily="18" charset="0"/>
                                  </a:rPr>
                                  <m:t>𝑑𝑧</m:t>
                                </m:r>
                              </m:e>
                            </m:nary>
                          </m:e>
                        </m:nary>
                      </m:num>
                      <m:den>
                        <m:nary>
                          <m:naryPr>
                            <m:limLoc m:val="subSup"/>
                            <m:ctrlPr>
                              <a:rPr lang="en-US" sz="2400" i="1">
                                <a:latin typeface="Cambria Math"/>
                              </a:rPr>
                            </m:ctrlPr>
                          </m:naryPr>
                          <m:sub>
                            <m:r>
                              <a:rPr lang="en-US" sz="2400">
                                <a:latin typeface="Cambria Math" panose="02040503050406030204" pitchFamily="18" charset="0"/>
                              </a:rPr>
                              <m:t>0</m:t>
                            </m:r>
                          </m:sub>
                          <m:sup>
                            <m:sSub>
                              <m:sSubPr>
                                <m:ctrlPr>
                                  <a:rPr lang="en-US" sz="2400" i="1">
                                    <a:latin typeface="Cambria Math"/>
                                  </a:rPr>
                                </m:ctrlPr>
                              </m:sSubPr>
                              <m:e>
                                <m:r>
                                  <a:rPr lang="en-US" sz="2400" i="1">
                                    <a:latin typeface="Cambria Math" panose="02040503050406030204" pitchFamily="18" charset="0"/>
                                  </a:rPr>
                                  <m:t>2</m:t>
                                </m:r>
                                <m:r>
                                  <a:rPr lang="en-US" sz="2400" i="1">
                                    <a:latin typeface="Cambria Math" panose="02040503050406030204" pitchFamily="18" charset="0"/>
                                  </a:rPr>
                                  <m:t>𝐿</m:t>
                                </m:r>
                              </m:e>
                              <m:sub>
                                <m:r>
                                  <a:rPr lang="en-US" sz="2400" i="1">
                                    <a:latin typeface="Cambria Math" panose="02040503050406030204" pitchFamily="18" charset="0"/>
                                  </a:rPr>
                                  <m:t>𝑅</m:t>
                                </m:r>
                              </m:sub>
                            </m:sSub>
                            <m:r>
                              <a:rPr lang="en-US" sz="2400" i="1">
                                <a:latin typeface="Cambria Math" panose="02040503050406030204" pitchFamily="18" charset="0"/>
                              </a:rPr>
                              <m:t>+</m:t>
                            </m:r>
                            <m:r>
                              <a:rPr lang="en-US" sz="2400" i="1">
                                <a:latin typeface="Cambria Math" panose="02040503050406030204" pitchFamily="18" charset="0"/>
                              </a:rPr>
                              <m:t>𝐿</m:t>
                            </m:r>
                          </m:sup>
                          <m:e>
                            <m:r>
                              <a:rPr lang="en-US" sz="2400" i="1">
                                <a:latin typeface="Cambria Math" panose="02040503050406030204" pitchFamily="18" charset="0"/>
                              </a:rPr>
                              <m:t>𝐴</m:t>
                            </m:r>
                            <m:r>
                              <a:rPr lang="en-US" sz="2400" i="1">
                                <a:latin typeface="Cambria Math" panose="02040503050406030204" pitchFamily="18" charset="0"/>
                              </a:rPr>
                              <m:t>(</m:t>
                            </m:r>
                            <m:r>
                              <a:rPr lang="en-US" sz="2400" i="1">
                                <a:latin typeface="Cambria Math" panose="02040503050406030204" pitchFamily="18" charset="0"/>
                              </a:rPr>
                              <m:t>𝑧</m:t>
                            </m:r>
                            <m:r>
                              <a:rPr lang="en-US" sz="2400" i="1">
                                <a:latin typeface="Cambria Math" panose="02040503050406030204" pitchFamily="18" charset="0"/>
                              </a:rPr>
                              <m:t>)</m:t>
                            </m:r>
                            <m:nary>
                              <m:naryPr>
                                <m:chr m:val="∑"/>
                                <m:limLoc m:val="undOvr"/>
                                <m:ctrlPr>
                                  <a:rPr lang="en-US" sz="2400" i="1">
                                    <a:latin typeface="Cambria Math"/>
                                  </a:rPr>
                                </m:ctrlPr>
                              </m:naryPr>
                              <m:sub>
                                <m: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4</m:t>
                                </m:r>
                              </m:sup>
                              <m:e>
                                <m:sSub>
                                  <m:sSubPr>
                                    <m:ctrlPr>
                                      <a:rPr lang="en-US" sz="2400" i="1">
                                        <a:latin typeface="Cambria Math"/>
                                      </a:rPr>
                                    </m:ctrlPr>
                                  </m:sSubPr>
                                  <m:e>
                                    <m:r>
                                      <a:rPr lang="en-US" sz="2400" i="1">
                                        <a:latin typeface="Cambria Math" panose="02040503050406030204" pitchFamily="18" charset="0"/>
                                      </a:rPr>
                                      <m:t>𝑐</m:t>
                                    </m:r>
                                  </m:e>
                                  <m:sub>
                                    <m:r>
                                      <a:rPr lang="en-US" sz="2400" i="1">
                                        <a:latin typeface="Cambria Math" panose="02040503050406030204" pitchFamily="18" charset="0"/>
                                      </a:rPr>
                                      <m:t>𝑖</m:t>
                                    </m:r>
                                  </m:sub>
                                </m:sSub>
                                <m:r>
                                  <a:rPr lang="en-US" sz="2400" i="1">
                                    <a:latin typeface="Cambria Math" panose="02040503050406030204" pitchFamily="18" charset="0"/>
                                  </a:rPr>
                                  <m:t>𝑑𝑧</m:t>
                                </m:r>
                              </m:e>
                            </m:nary>
                          </m:e>
                        </m:nary>
                      </m:den>
                    </m:f>
                    <m:r>
                      <a:rPr lang="en-US" sz="2400" i="1">
                        <a:latin typeface="Cambria Math" panose="02040503050406030204" pitchFamily="18" charset="0"/>
                      </a:rPr>
                      <m:t>, </m:t>
                    </m:r>
                  </m:oMath>
                </a14:m>
                <a:r>
                  <a:rPr lang="en-US" sz="2400" dirty="0"/>
                  <a:t> </a:t>
                </a:r>
                <a14:m>
                  <m:oMath xmlns:m="http://schemas.openxmlformats.org/officeDocument/2006/math">
                    <m:r>
                      <a:rPr lang="en-US" sz="2400" i="1">
                        <a:latin typeface="Cambria Math" panose="02040503050406030204" pitchFamily="18" charset="0"/>
                      </a:rPr>
                      <m:t> </m:t>
                    </m:r>
                    <m:sSub>
                      <m:sSubPr>
                        <m:ctrlPr>
                          <a:rPr lang="en-US" sz="2400" i="1">
                            <a:latin typeface="Cambria Math"/>
                          </a:rPr>
                        </m:ctrlPr>
                      </m:sSubPr>
                      <m:e>
                        <m:r>
                          <a:rPr lang="en-US" sz="2400" i="1">
                            <a:latin typeface="Cambria Math" panose="02040503050406030204" pitchFamily="18" charset="0"/>
                          </a:rPr>
                          <m:t>𝑄</m:t>
                        </m:r>
                      </m:e>
                      <m:sub>
                        <m:r>
                          <a:rPr lang="en-US" sz="2400" i="1">
                            <a:latin typeface="Cambria Math" panose="02040503050406030204" pitchFamily="18" charset="0"/>
                          </a:rPr>
                          <m:t>2</m:t>
                        </m:r>
                      </m:sub>
                    </m:sSub>
                    <m:r>
                      <a:rPr lang="en-US" sz="2400" i="1">
                        <a:latin typeface="Cambria Math" panose="02040503050406030204" pitchFamily="18" charset="0"/>
                      </a:rPr>
                      <m:t>=</m:t>
                    </m:r>
                    <m:f>
                      <m:fPr>
                        <m:ctrlPr>
                          <a:rPr lang="en-US" sz="2400" i="1">
                            <a:latin typeface="Cambria Math"/>
                          </a:rPr>
                        </m:ctrlPr>
                      </m:fPr>
                      <m:num>
                        <m:nary>
                          <m:naryPr>
                            <m:limLoc m:val="subSup"/>
                            <m:ctrlPr>
                              <a:rPr lang="en-US" sz="2400" i="1">
                                <a:latin typeface="Cambria Math"/>
                              </a:rPr>
                            </m:ctrlPr>
                          </m:naryPr>
                          <m:sub>
                            <m:sSub>
                              <m:sSubPr>
                                <m:ctrlPr>
                                  <a:rPr lang="en-US" sz="2400" i="1">
                                    <a:latin typeface="Cambria Math"/>
                                  </a:rPr>
                                </m:ctrlPr>
                              </m:sSubPr>
                              <m:e>
                                <m:r>
                                  <a:rPr lang="en-US" sz="2400" i="1">
                                    <a:latin typeface="Cambria Math" panose="02040503050406030204" pitchFamily="18" charset="0"/>
                                  </a:rPr>
                                  <m:t>𝐿</m:t>
                                </m:r>
                              </m:e>
                              <m:sub>
                                <m:r>
                                  <a:rPr lang="en-US" sz="2400" i="1">
                                    <a:latin typeface="Cambria Math" panose="02040503050406030204" pitchFamily="18" charset="0"/>
                                  </a:rPr>
                                  <m:t>𝑅</m:t>
                                </m:r>
                              </m:sub>
                            </m:sSub>
                          </m:sub>
                          <m:sup>
                            <m:sSub>
                              <m:sSubPr>
                                <m:ctrlPr>
                                  <a:rPr lang="en-US" sz="2400" i="1">
                                    <a:latin typeface="Cambria Math"/>
                                  </a:rPr>
                                </m:ctrlPr>
                              </m:sSubPr>
                              <m:e>
                                <m:r>
                                  <a:rPr lang="en-US" sz="2400" i="1">
                                    <a:latin typeface="Cambria Math" panose="02040503050406030204" pitchFamily="18" charset="0"/>
                                  </a:rPr>
                                  <m:t>𝐿</m:t>
                                </m:r>
                              </m:e>
                              <m:sub>
                                <m:r>
                                  <a:rPr lang="en-US" sz="2400" i="1">
                                    <a:latin typeface="Cambria Math" panose="02040503050406030204" pitchFamily="18" charset="0"/>
                                  </a:rPr>
                                  <m:t>𝑅</m:t>
                                </m:r>
                              </m:sub>
                            </m:sSub>
                            <m:r>
                              <a:rPr lang="en-US" sz="2400" i="1">
                                <a:latin typeface="Cambria Math" panose="02040503050406030204" pitchFamily="18" charset="0"/>
                              </a:rPr>
                              <m:t>+</m:t>
                            </m:r>
                            <m:r>
                              <a:rPr lang="en-US" sz="2400" i="1">
                                <a:latin typeface="Cambria Math" panose="02040503050406030204" pitchFamily="18" charset="0"/>
                              </a:rPr>
                              <m:t>𝐿</m:t>
                            </m:r>
                          </m:sup>
                          <m:e>
                            <m:r>
                              <a:rPr lang="en-US" sz="2400" i="1">
                                <a:latin typeface="Cambria Math" panose="02040503050406030204" pitchFamily="18" charset="0"/>
                              </a:rPr>
                              <m:t>𝐴</m:t>
                            </m:r>
                            <m:r>
                              <a:rPr lang="en-US" sz="2400" i="1">
                                <a:latin typeface="Cambria Math" panose="02040503050406030204" pitchFamily="18" charset="0"/>
                              </a:rPr>
                              <m:t>(</m:t>
                            </m:r>
                            <m:r>
                              <a:rPr lang="en-US" sz="2400" i="1">
                                <a:latin typeface="Cambria Math" panose="02040503050406030204" pitchFamily="18" charset="0"/>
                              </a:rPr>
                              <m:t>𝑧</m:t>
                            </m:r>
                            <m:r>
                              <a:rPr lang="en-US" sz="2400" i="1">
                                <a:latin typeface="Cambria Math" panose="02040503050406030204" pitchFamily="18" charset="0"/>
                              </a:rPr>
                              <m:t>)</m:t>
                            </m:r>
                            <m:nary>
                              <m:naryPr>
                                <m:chr m:val="∑"/>
                                <m:limLoc m:val="undOvr"/>
                                <m:ctrlPr>
                                  <a:rPr lang="en-US" sz="2400" i="1">
                                    <a:latin typeface="Cambria Math"/>
                                  </a:rPr>
                                </m:ctrlPr>
                              </m:naryPr>
                              <m:sub>
                                <m: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4</m:t>
                                </m:r>
                              </m:sup>
                              <m:e>
                                <m:sSub>
                                  <m:sSubPr>
                                    <m:ctrlPr>
                                      <a:rPr lang="en-US" sz="2400" i="1">
                                        <a:latin typeface="Cambria Math"/>
                                      </a:rPr>
                                    </m:ctrlPr>
                                  </m:sSubPr>
                                  <m:e>
                                    <m:r>
                                      <a:rPr lang="en-US" sz="2400" i="1">
                                        <a:latin typeface="Cambria Math" panose="02040503050406030204" pitchFamily="18" charset="0"/>
                                      </a:rPr>
                                      <m:t>𝑐</m:t>
                                    </m:r>
                                  </m:e>
                                  <m:sub>
                                    <m:r>
                                      <a:rPr lang="en-US" sz="2400" i="1">
                                        <a:latin typeface="Cambria Math" panose="02040503050406030204" pitchFamily="18" charset="0"/>
                                      </a:rPr>
                                      <m:t>𝑖</m:t>
                                    </m:r>
                                  </m:sub>
                                </m:sSub>
                                <m:r>
                                  <a:rPr lang="en-US" sz="2400" i="1">
                                    <a:latin typeface="Cambria Math" panose="02040503050406030204" pitchFamily="18" charset="0"/>
                                  </a:rPr>
                                  <m:t>𝑑𝑧</m:t>
                                </m:r>
                              </m:e>
                            </m:nary>
                          </m:e>
                        </m:nary>
                      </m:num>
                      <m:den>
                        <m:nary>
                          <m:naryPr>
                            <m:limLoc m:val="subSup"/>
                            <m:ctrlPr>
                              <a:rPr lang="en-US" sz="2400" i="1">
                                <a:latin typeface="Cambria Math"/>
                              </a:rPr>
                            </m:ctrlPr>
                          </m:naryPr>
                          <m:sub>
                            <m:r>
                              <a:rPr lang="en-US" sz="2400">
                                <a:latin typeface="Cambria Math" panose="02040503050406030204" pitchFamily="18" charset="0"/>
                              </a:rPr>
                              <m:t>0</m:t>
                            </m:r>
                          </m:sub>
                          <m:sup>
                            <m:sSub>
                              <m:sSubPr>
                                <m:ctrlPr>
                                  <a:rPr lang="en-US" sz="2400" i="1">
                                    <a:latin typeface="Cambria Math"/>
                                  </a:rPr>
                                </m:ctrlPr>
                              </m:sSubPr>
                              <m:e>
                                <m:r>
                                  <a:rPr lang="en-US" sz="2400" i="1">
                                    <a:latin typeface="Cambria Math" panose="02040503050406030204" pitchFamily="18" charset="0"/>
                                  </a:rPr>
                                  <m:t>2</m:t>
                                </m:r>
                                <m:r>
                                  <a:rPr lang="en-US" sz="2400" i="1">
                                    <a:latin typeface="Cambria Math" panose="02040503050406030204" pitchFamily="18" charset="0"/>
                                  </a:rPr>
                                  <m:t>𝐿</m:t>
                                </m:r>
                              </m:e>
                              <m:sub>
                                <m:r>
                                  <a:rPr lang="en-US" sz="2400" i="1">
                                    <a:latin typeface="Cambria Math" panose="02040503050406030204" pitchFamily="18" charset="0"/>
                                  </a:rPr>
                                  <m:t>𝑅</m:t>
                                </m:r>
                              </m:sub>
                            </m:sSub>
                            <m:r>
                              <a:rPr lang="en-US" sz="2400" i="1">
                                <a:latin typeface="Cambria Math" panose="02040503050406030204" pitchFamily="18" charset="0"/>
                              </a:rPr>
                              <m:t>+</m:t>
                            </m:r>
                            <m:r>
                              <a:rPr lang="en-US" sz="2400" i="1">
                                <a:latin typeface="Cambria Math" panose="02040503050406030204" pitchFamily="18" charset="0"/>
                              </a:rPr>
                              <m:t>𝐿</m:t>
                            </m:r>
                          </m:sup>
                          <m:e>
                            <m:r>
                              <a:rPr lang="en-US" sz="2400" i="1">
                                <a:latin typeface="Cambria Math" panose="02040503050406030204" pitchFamily="18" charset="0"/>
                              </a:rPr>
                              <m:t>𝐴</m:t>
                            </m:r>
                            <m:r>
                              <a:rPr lang="en-US" sz="2400" i="1">
                                <a:latin typeface="Cambria Math" panose="02040503050406030204" pitchFamily="18" charset="0"/>
                              </a:rPr>
                              <m:t>(</m:t>
                            </m:r>
                            <m:r>
                              <a:rPr lang="en-US" sz="2400" i="1">
                                <a:latin typeface="Cambria Math" panose="02040503050406030204" pitchFamily="18" charset="0"/>
                              </a:rPr>
                              <m:t>𝑧</m:t>
                            </m:r>
                            <m:r>
                              <a:rPr lang="en-US" sz="2400" i="1">
                                <a:latin typeface="Cambria Math" panose="02040503050406030204" pitchFamily="18" charset="0"/>
                              </a:rPr>
                              <m:t>)</m:t>
                            </m:r>
                            <m:nary>
                              <m:naryPr>
                                <m:chr m:val="∑"/>
                                <m:limLoc m:val="undOvr"/>
                                <m:ctrlPr>
                                  <a:rPr lang="en-US" sz="2400" i="1">
                                    <a:latin typeface="Cambria Math"/>
                                  </a:rPr>
                                </m:ctrlPr>
                              </m:naryPr>
                              <m:sub>
                                <m: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4</m:t>
                                </m:r>
                              </m:sup>
                              <m:e>
                                <m:sSub>
                                  <m:sSubPr>
                                    <m:ctrlPr>
                                      <a:rPr lang="en-US" sz="2400" i="1">
                                        <a:latin typeface="Cambria Math"/>
                                      </a:rPr>
                                    </m:ctrlPr>
                                  </m:sSubPr>
                                  <m:e>
                                    <m:r>
                                      <a:rPr lang="en-US" sz="2400" i="1">
                                        <a:latin typeface="Cambria Math" panose="02040503050406030204" pitchFamily="18" charset="0"/>
                                      </a:rPr>
                                      <m:t>𝑐</m:t>
                                    </m:r>
                                  </m:e>
                                  <m:sub>
                                    <m:r>
                                      <a:rPr lang="en-US" sz="2400" i="1">
                                        <a:latin typeface="Cambria Math" panose="02040503050406030204" pitchFamily="18" charset="0"/>
                                      </a:rPr>
                                      <m:t>𝑖</m:t>
                                    </m:r>
                                  </m:sub>
                                </m:sSub>
                                <m:r>
                                  <a:rPr lang="en-US" sz="2400" i="1">
                                    <a:latin typeface="Cambria Math" panose="02040503050406030204" pitchFamily="18" charset="0"/>
                                  </a:rPr>
                                  <m:t>𝑑𝑧</m:t>
                                </m:r>
                              </m:e>
                            </m:nary>
                          </m:e>
                        </m:nary>
                      </m:den>
                    </m:f>
                  </m:oMath>
                </a14:m>
                <a:r>
                  <a:rPr lang="en-US" sz="2400" dirty="0"/>
                  <a:t>,  </a:t>
                </a:r>
                <a14:m>
                  <m:oMath xmlns:m="http://schemas.openxmlformats.org/officeDocument/2006/math">
                    <m:sSub>
                      <m:sSubPr>
                        <m:ctrlPr>
                          <a:rPr lang="en-US" sz="2400" i="1">
                            <a:latin typeface="Cambria Math"/>
                          </a:rPr>
                        </m:ctrlPr>
                      </m:sSubPr>
                      <m:e>
                        <m:r>
                          <a:rPr lang="en-US" sz="2400" i="1">
                            <a:latin typeface="Cambria Math" panose="02040503050406030204" pitchFamily="18" charset="0"/>
                          </a:rPr>
                          <m:t>𝑄</m:t>
                        </m:r>
                      </m:e>
                      <m:sub>
                        <m:r>
                          <a:rPr lang="en-US" sz="2400" i="1">
                            <a:latin typeface="Cambria Math" panose="02040503050406030204" pitchFamily="18" charset="0"/>
                          </a:rPr>
                          <m:t>3</m:t>
                        </m:r>
                      </m:sub>
                    </m:sSub>
                    <m:r>
                      <a:rPr lang="en-US" sz="2400" i="1">
                        <a:latin typeface="Cambria Math" panose="02040503050406030204" pitchFamily="18" charset="0"/>
                      </a:rPr>
                      <m:t>=</m:t>
                    </m:r>
                    <m:f>
                      <m:fPr>
                        <m:ctrlPr>
                          <a:rPr lang="en-US" sz="2400" i="1">
                            <a:latin typeface="Cambria Math"/>
                          </a:rPr>
                        </m:ctrlPr>
                      </m:fPr>
                      <m:num>
                        <m:nary>
                          <m:naryPr>
                            <m:limLoc m:val="subSup"/>
                            <m:ctrlPr>
                              <a:rPr lang="en-US" sz="2400" i="1">
                                <a:latin typeface="Cambria Math"/>
                              </a:rPr>
                            </m:ctrlPr>
                          </m:naryPr>
                          <m:sub>
                            <m:sSub>
                              <m:sSubPr>
                                <m:ctrlPr>
                                  <a:rPr lang="en-US" sz="2400" i="1">
                                    <a:latin typeface="Cambria Math"/>
                                  </a:rPr>
                                </m:ctrlPr>
                              </m:sSubPr>
                              <m:e>
                                <m:r>
                                  <a:rPr lang="en-US" sz="2400" i="1">
                                    <a:latin typeface="Cambria Math" panose="02040503050406030204" pitchFamily="18" charset="0"/>
                                  </a:rPr>
                                  <m:t>𝐿</m:t>
                                </m:r>
                              </m:e>
                              <m:sub>
                                <m:r>
                                  <a:rPr lang="en-US" sz="2400" i="1">
                                    <a:latin typeface="Cambria Math" panose="02040503050406030204" pitchFamily="18" charset="0"/>
                                  </a:rPr>
                                  <m:t>𝑅</m:t>
                                </m:r>
                              </m:sub>
                            </m:sSub>
                            <m:r>
                              <a:rPr lang="en-US" sz="2400" i="1">
                                <a:latin typeface="Cambria Math" panose="02040503050406030204" pitchFamily="18" charset="0"/>
                              </a:rPr>
                              <m:t>+</m:t>
                            </m:r>
                            <m:r>
                              <a:rPr lang="en-US" sz="2400" i="1">
                                <a:latin typeface="Cambria Math" panose="02040503050406030204" pitchFamily="18" charset="0"/>
                              </a:rPr>
                              <m:t>𝐿</m:t>
                            </m:r>
                          </m:sub>
                          <m:sup>
                            <m:sSub>
                              <m:sSubPr>
                                <m:ctrlPr>
                                  <a:rPr lang="en-US" sz="2400" i="1">
                                    <a:latin typeface="Cambria Math"/>
                                  </a:rPr>
                                </m:ctrlPr>
                              </m:sSubPr>
                              <m:e>
                                <m:r>
                                  <a:rPr lang="en-US" sz="2400" i="1">
                                    <a:latin typeface="Cambria Math" panose="02040503050406030204" pitchFamily="18" charset="0"/>
                                  </a:rPr>
                                  <m:t>2</m:t>
                                </m:r>
                                <m:r>
                                  <a:rPr lang="en-US" sz="2400" i="1">
                                    <a:latin typeface="Cambria Math" panose="02040503050406030204" pitchFamily="18" charset="0"/>
                                  </a:rPr>
                                  <m:t>𝐿</m:t>
                                </m:r>
                              </m:e>
                              <m:sub>
                                <m:r>
                                  <a:rPr lang="en-US" sz="2400" i="1">
                                    <a:latin typeface="Cambria Math" panose="02040503050406030204" pitchFamily="18" charset="0"/>
                                  </a:rPr>
                                  <m:t>𝑅</m:t>
                                </m:r>
                              </m:sub>
                            </m:sSub>
                            <m:r>
                              <a:rPr lang="en-US" sz="2400" i="1">
                                <a:latin typeface="Cambria Math" panose="02040503050406030204" pitchFamily="18" charset="0"/>
                              </a:rPr>
                              <m:t>+</m:t>
                            </m:r>
                            <m:r>
                              <a:rPr lang="en-US" sz="2400" i="1">
                                <a:latin typeface="Cambria Math" panose="02040503050406030204" pitchFamily="18" charset="0"/>
                              </a:rPr>
                              <m:t>𝐿</m:t>
                            </m:r>
                          </m:sup>
                          <m:e>
                            <m:r>
                              <a:rPr lang="en-US" sz="2400" i="1">
                                <a:latin typeface="Cambria Math" panose="02040503050406030204" pitchFamily="18" charset="0"/>
                              </a:rPr>
                              <m:t>𝐴</m:t>
                            </m:r>
                            <m:r>
                              <a:rPr lang="en-US" sz="2400" i="1">
                                <a:latin typeface="Cambria Math" panose="02040503050406030204" pitchFamily="18" charset="0"/>
                              </a:rPr>
                              <m:t>(</m:t>
                            </m:r>
                            <m:r>
                              <a:rPr lang="en-US" sz="2400" i="1">
                                <a:latin typeface="Cambria Math" panose="02040503050406030204" pitchFamily="18" charset="0"/>
                              </a:rPr>
                              <m:t>𝑧</m:t>
                            </m:r>
                            <m:r>
                              <a:rPr lang="en-US" sz="2400" i="1">
                                <a:latin typeface="Cambria Math" panose="02040503050406030204" pitchFamily="18" charset="0"/>
                              </a:rPr>
                              <m:t>)</m:t>
                            </m:r>
                            <m:nary>
                              <m:naryPr>
                                <m:chr m:val="∑"/>
                                <m:limLoc m:val="undOvr"/>
                                <m:ctrlPr>
                                  <a:rPr lang="en-US" sz="2400" i="1">
                                    <a:latin typeface="Cambria Math"/>
                                  </a:rPr>
                                </m:ctrlPr>
                              </m:naryPr>
                              <m:sub>
                                <m: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4</m:t>
                                </m:r>
                              </m:sup>
                              <m:e>
                                <m:sSub>
                                  <m:sSubPr>
                                    <m:ctrlPr>
                                      <a:rPr lang="en-US" sz="2400" i="1">
                                        <a:latin typeface="Cambria Math"/>
                                      </a:rPr>
                                    </m:ctrlPr>
                                  </m:sSubPr>
                                  <m:e>
                                    <m:r>
                                      <a:rPr lang="en-US" sz="2400" i="1">
                                        <a:latin typeface="Cambria Math" panose="02040503050406030204" pitchFamily="18" charset="0"/>
                                      </a:rPr>
                                      <m:t>𝑐</m:t>
                                    </m:r>
                                  </m:e>
                                  <m:sub>
                                    <m:r>
                                      <a:rPr lang="en-US" sz="2400" i="1">
                                        <a:latin typeface="Cambria Math" panose="02040503050406030204" pitchFamily="18" charset="0"/>
                                      </a:rPr>
                                      <m:t>𝑖</m:t>
                                    </m:r>
                                  </m:sub>
                                </m:sSub>
                                <m:r>
                                  <a:rPr lang="en-US" sz="2400" i="1">
                                    <a:latin typeface="Cambria Math" panose="02040503050406030204" pitchFamily="18" charset="0"/>
                                  </a:rPr>
                                  <m:t>𝑑𝑧</m:t>
                                </m:r>
                              </m:e>
                            </m:nary>
                          </m:e>
                        </m:nary>
                      </m:num>
                      <m:den>
                        <m:nary>
                          <m:naryPr>
                            <m:limLoc m:val="subSup"/>
                            <m:ctrlPr>
                              <a:rPr lang="en-US" sz="2400" i="1">
                                <a:latin typeface="Cambria Math"/>
                              </a:rPr>
                            </m:ctrlPr>
                          </m:naryPr>
                          <m:sub>
                            <m:r>
                              <a:rPr lang="en-US" sz="2400">
                                <a:latin typeface="Cambria Math" panose="02040503050406030204" pitchFamily="18" charset="0"/>
                              </a:rPr>
                              <m:t>0</m:t>
                            </m:r>
                          </m:sub>
                          <m:sup>
                            <m:sSub>
                              <m:sSubPr>
                                <m:ctrlPr>
                                  <a:rPr lang="en-US" sz="2400" i="1">
                                    <a:latin typeface="Cambria Math"/>
                                  </a:rPr>
                                </m:ctrlPr>
                              </m:sSubPr>
                              <m:e>
                                <m:r>
                                  <a:rPr lang="en-US" sz="2400" i="1">
                                    <a:latin typeface="Cambria Math" panose="02040503050406030204" pitchFamily="18" charset="0"/>
                                  </a:rPr>
                                  <m:t>2</m:t>
                                </m:r>
                                <m:r>
                                  <a:rPr lang="en-US" sz="2400" i="1">
                                    <a:latin typeface="Cambria Math" panose="02040503050406030204" pitchFamily="18" charset="0"/>
                                  </a:rPr>
                                  <m:t>𝐿</m:t>
                                </m:r>
                              </m:e>
                              <m:sub>
                                <m:r>
                                  <a:rPr lang="en-US" sz="2400" i="1">
                                    <a:latin typeface="Cambria Math" panose="02040503050406030204" pitchFamily="18" charset="0"/>
                                  </a:rPr>
                                  <m:t>𝑅</m:t>
                                </m:r>
                              </m:sub>
                            </m:sSub>
                            <m:r>
                              <a:rPr lang="en-US" sz="2400" i="1">
                                <a:latin typeface="Cambria Math" panose="02040503050406030204" pitchFamily="18" charset="0"/>
                              </a:rPr>
                              <m:t>+</m:t>
                            </m:r>
                            <m:r>
                              <a:rPr lang="en-US" sz="2400" i="1">
                                <a:latin typeface="Cambria Math" panose="02040503050406030204" pitchFamily="18" charset="0"/>
                              </a:rPr>
                              <m:t>𝐿</m:t>
                            </m:r>
                          </m:sup>
                          <m:e>
                            <m:r>
                              <a:rPr lang="en-US" sz="2400" i="1">
                                <a:latin typeface="Cambria Math" panose="02040503050406030204" pitchFamily="18" charset="0"/>
                              </a:rPr>
                              <m:t>𝐴</m:t>
                            </m:r>
                            <m:r>
                              <a:rPr lang="en-US" sz="2400" i="1">
                                <a:latin typeface="Cambria Math" panose="02040503050406030204" pitchFamily="18" charset="0"/>
                              </a:rPr>
                              <m:t>(</m:t>
                            </m:r>
                            <m:r>
                              <a:rPr lang="en-US" sz="2400" i="1">
                                <a:latin typeface="Cambria Math" panose="02040503050406030204" pitchFamily="18" charset="0"/>
                              </a:rPr>
                              <m:t>𝑧</m:t>
                            </m:r>
                            <m:r>
                              <a:rPr lang="en-US" sz="2400" i="1">
                                <a:latin typeface="Cambria Math" panose="02040503050406030204" pitchFamily="18" charset="0"/>
                              </a:rPr>
                              <m:t>)</m:t>
                            </m:r>
                            <m:nary>
                              <m:naryPr>
                                <m:chr m:val="∑"/>
                                <m:limLoc m:val="undOvr"/>
                                <m:ctrlPr>
                                  <a:rPr lang="en-US" sz="2400" i="1">
                                    <a:latin typeface="Cambria Math"/>
                                  </a:rPr>
                                </m:ctrlPr>
                              </m:naryPr>
                              <m:sub>
                                <m: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4</m:t>
                                </m:r>
                              </m:sup>
                              <m:e>
                                <m:sSub>
                                  <m:sSubPr>
                                    <m:ctrlPr>
                                      <a:rPr lang="en-US" sz="2400" i="1">
                                        <a:latin typeface="Cambria Math"/>
                                      </a:rPr>
                                    </m:ctrlPr>
                                  </m:sSubPr>
                                  <m:e>
                                    <m:r>
                                      <a:rPr lang="en-US" sz="2400" i="1">
                                        <a:latin typeface="Cambria Math" panose="02040503050406030204" pitchFamily="18" charset="0"/>
                                      </a:rPr>
                                      <m:t>𝑐</m:t>
                                    </m:r>
                                  </m:e>
                                  <m:sub>
                                    <m:r>
                                      <a:rPr lang="en-US" sz="2400" i="1">
                                        <a:latin typeface="Cambria Math" panose="02040503050406030204" pitchFamily="18" charset="0"/>
                                      </a:rPr>
                                      <m:t>𝑖</m:t>
                                    </m:r>
                                  </m:sub>
                                </m:sSub>
                                <m:r>
                                  <a:rPr lang="en-US" sz="2400" i="1">
                                    <a:latin typeface="Cambria Math" panose="02040503050406030204" pitchFamily="18" charset="0"/>
                                  </a:rPr>
                                  <m:t>𝑑𝑧</m:t>
                                </m:r>
                              </m:e>
                            </m:nary>
                          </m:e>
                        </m:nary>
                      </m:den>
                    </m:f>
                  </m:oMath>
                </a14:m>
                <a:r>
                  <a:rPr lang="en-US" sz="2400" dirty="0"/>
                  <a:t> are volume fraction of arginine in zone 1, 2 and 3, respectively. </a:t>
                </a:r>
                <a14:m>
                  <m:oMath xmlns:m="http://schemas.openxmlformats.org/officeDocument/2006/math">
                    <m:sSub>
                      <m:sSubPr>
                        <m:ctrlPr>
                          <a:rPr lang="en-US" sz="2400" i="1">
                            <a:latin typeface="Cambria Math"/>
                          </a:rPr>
                        </m:ctrlPr>
                      </m:sSubPr>
                      <m:e>
                        <m:r>
                          <a:rPr lang="en-US" sz="2400" i="1">
                            <a:latin typeface="Cambria Math" panose="02040503050406030204" pitchFamily="18" charset="0"/>
                          </a:rPr>
                          <m:t>𝑧</m:t>
                        </m:r>
                      </m:e>
                      <m:sub>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𝐶𝑀</m:t>
                        </m:r>
                      </m:sub>
                    </m:sSub>
                    <m:r>
                      <a:rPr lang="en-US" sz="2400" i="1">
                        <a:latin typeface="Cambria Math" panose="02040503050406030204" pitchFamily="18" charset="0"/>
                      </a:rPr>
                      <m:t>(</m:t>
                    </m:r>
                    <m:r>
                      <a:rPr lang="en-US" sz="2400" i="1">
                        <a:latin typeface="Cambria Math" panose="02040503050406030204" pitchFamily="18" charset="0"/>
                      </a:rPr>
                      <m:t>𝑡</m:t>
                    </m:r>
                    <m:r>
                      <a:rPr lang="en-US" sz="2400" i="1">
                        <a:latin typeface="Cambria Math" panose="02040503050406030204" pitchFamily="18" charset="0"/>
                      </a:rPr>
                      <m:t>)</m:t>
                    </m:r>
                  </m:oMath>
                </a14:m>
                <a:r>
                  <a:rPr lang="en-US" sz="2400" dirty="0"/>
                  <a:t> and time course of gating charge (time integral of gating current at </a:t>
                </a:r>
                <a:r>
                  <a:rPr lang="en-US" sz="2400" i="1" dirty="0"/>
                  <a:t>z</a:t>
                </a:r>
                <a:r>
                  <a:rPr lang="en-US" sz="2400" dirty="0"/>
                  <a:t>=</a:t>
                </a:r>
                <a:r>
                  <a:rPr lang="en-US" sz="2400" i="1" dirty="0"/>
                  <a:t>L</a:t>
                </a:r>
                <a:r>
                  <a:rPr lang="en-US" sz="2400" i="1" baseline="-25000" dirty="0"/>
                  <a:t>R</a:t>
                </a:r>
                <a:r>
                  <a:rPr lang="en-US" sz="2400" dirty="0"/>
                  <a:t>+</a:t>
                </a:r>
                <a:r>
                  <a:rPr lang="en-US" sz="2400" i="1" dirty="0"/>
                  <a:t>L</a:t>
                </a:r>
                <a:r>
                  <a:rPr lang="en-US" sz="2400" dirty="0"/>
                  <a:t>/2) are also outputs </a:t>
                </a:r>
                <a:r>
                  <a:rPr lang="en-US" sz="2400" dirty="0" smtClean="0"/>
                  <a:t>to be </a:t>
                </a:r>
                <a:r>
                  <a:rPr lang="en-US" sz="2400" dirty="0"/>
                  <a:t>compared.</a:t>
                </a:r>
              </a:p>
              <a:p>
                <a:pPr algn="ctr"/>
                <a:r>
                  <a:rPr lang="en-US" altLang="zh-TW" sz="2400" b="1" dirty="0">
                    <a:solidFill>
                      <a:schemeClr val="tx2"/>
                    </a:solidFill>
                  </a:rPr>
                  <a:t>Numerical </a:t>
                </a:r>
                <a:r>
                  <a:rPr lang="en-US" altLang="zh-TW" sz="2400" b="1" dirty="0" smtClean="0">
                    <a:solidFill>
                      <a:schemeClr val="tx2"/>
                    </a:solidFill>
                  </a:rPr>
                  <a:t>Methods</a:t>
                </a:r>
                <a:endParaRPr lang="en-US" altLang="zh-TW" sz="2400" b="1" dirty="0">
                  <a:solidFill>
                    <a:schemeClr val="tx2"/>
                  </a:solidFill>
                </a:endParaRPr>
              </a:p>
              <a:p>
                <a:pPr algn="just"/>
                <a:r>
                  <a:rPr lang="en-US" altLang="zh-TW" sz="2400" dirty="0" smtClean="0">
                    <a:cs typeface="Arial" panose="020B0604020202020204" pitchFamily="34" charset="0"/>
                  </a:rPr>
                  <a:t>High-order multi-block </a:t>
                </a:r>
                <a:r>
                  <a:rPr lang="en-US" altLang="zh-TW" sz="2400" dirty="0">
                    <a:cs typeface="Arial" panose="020B0604020202020204" pitchFamily="34" charset="0"/>
                  </a:rPr>
                  <a:t>Chebyshev </a:t>
                </a:r>
                <a:r>
                  <a:rPr lang="en-US" altLang="zh-TW" sz="2400" dirty="0" err="1">
                    <a:cs typeface="Arial" panose="020B0604020202020204" pitchFamily="34" charset="0"/>
                  </a:rPr>
                  <a:t>pseudospectral</a:t>
                </a:r>
                <a:r>
                  <a:rPr lang="en-US" altLang="zh-TW" sz="2400" dirty="0">
                    <a:cs typeface="Arial" panose="020B0604020202020204" pitchFamily="34" charset="0"/>
                  </a:rPr>
                  <a:t> </a:t>
                </a:r>
                <a:r>
                  <a:rPr lang="en-US" altLang="zh-TW" sz="2400" dirty="0" smtClean="0">
                    <a:cs typeface="Arial" panose="020B0604020202020204" pitchFamily="34" charset="0"/>
                  </a:rPr>
                  <a:t>methods are </a:t>
                </a:r>
                <a:r>
                  <a:rPr lang="en-US" altLang="zh-TW" sz="2400" dirty="0">
                    <a:cs typeface="Arial" panose="020B0604020202020204" pitchFamily="34" charset="0"/>
                  </a:rPr>
                  <a:t>used here to discretize (1) and (2) in space. The resultant semi-discrete system is then a set of coupled ordinary differential equations in time, chiefly from (2), and algebraic equations, chiefly from (1) and boundary/interface conditions (13-15). This system is further integrated in time by an ODAE solver (ODE15S in MATLAB) together with the initial condition (16). High-order </a:t>
                </a:r>
                <a:r>
                  <a:rPr lang="en-US" altLang="zh-TW" sz="2400" dirty="0" err="1">
                    <a:cs typeface="Arial" panose="020B0604020202020204" pitchFamily="34" charset="0"/>
                  </a:rPr>
                  <a:t>pseudospectral</a:t>
                </a:r>
                <a:r>
                  <a:rPr lang="en-US" altLang="zh-TW" sz="2400" dirty="0">
                    <a:cs typeface="Arial" panose="020B0604020202020204" pitchFamily="34" charset="0"/>
                  </a:rPr>
                  <a:t> methods provides good accuracy with economic resolutions. ODE15S is a variable-order-variable-step (VSVO) solver, which is highly efficient in time integration. With these two highly efficient techniques, we can conduct fast simulations to find results comparable with experiments through tuning a large set of parameters</a:t>
                </a:r>
                <a:r>
                  <a:rPr lang="en-US" altLang="zh-TW" sz="2400" dirty="0" smtClean="0">
                    <a:cs typeface="Arial" panose="020B0604020202020204" pitchFamily="34" charset="0"/>
                  </a:rPr>
                  <a:t>.</a:t>
                </a:r>
              </a:p>
              <a:p>
                <a:r>
                  <a:rPr lang="en-US" sz="2400" b="1" dirty="0">
                    <a:solidFill>
                      <a:srgbClr val="FF0000"/>
                    </a:solidFill>
                  </a:rPr>
                  <a:t>Note on units</a:t>
                </a:r>
                <a:r>
                  <a:rPr lang="en-US" sz="2400" dirty="0"/>
                  <a:t>: </a:t>
                </a:r>
                <a:r>
                  <a:rPr lang="en-US" sz="2400" b="1" dirty="0" smtClean="0"/>
                  <a:t>time (t)</a:t>
                </a:r>
                <a:r>
                  <a:rPr lang="en-US" sz="2400" dirty="0" smtClean="0"/>
                  <a:t> </a:t>
                </a:r>
                <a:r>
                  <a:rPr lang="en-US" sz="2400" dirty="0"/>
                  <a:t>is dimensionless and is normalized </a:t>
                </a:r>
                <a:r>
                  <a:rPr lang="en-US" sz="2400" dirty="0" smtClean="0"/>
                  <a:t>by </a:t>
                </a:r>
                <a:r>
                  <a:rPr lang="en-US" altLang="zh-TW" sz="2400" dirty="0"/>
                  <a:t>L</a:t>
                </a:r>
                <a:r>
                  <a:rPr lang="en-US" altLang="zh-TW" sz="2400" baseline="30000" dirty="0"/>
                  <a:t>2</a:t>
                </a:r>
                <a:r>
                  <a:rPr lang="en-US" altLang="zh-TW" sz="2400" dirty="0"/>
                  <a:t>/</a:t>
                </a:r>
                <a:r>
                  <a:rPr lang="en-US" altLang="zh-TW" sz="2400" i="1" dirty="0" err="1"/>
                  <a:t>D</a:t>
                </a:r>
                <a:r>
                  <a:rPr lang="en-US" altLang="zh-TW" sz="2400" baseline="-25000" dirty="0" err="1"/>
                  <a:t>ref</a:t>
                </a:r>
                <a:r>
                  <a:rPr lang="en-US" sz="2400" dirty="0"/>
                  <a:t>, </a:t>
                </a:r>
                <a:r>
                  <a:rPr lang="en-US" altLang="zh-TW" sz="2400" i="1" dirty="0" err="1" smtClean="0"/>
                  <a:t>D</a:t>
                </a:r>
                <a:r>
                  <a:rPr lang="en-US" altLang="zh-TW" sz="2400" baseline="-25000" dirty="0" err="1" smtClean="0"/>
                  <a:t>ref</a:t>
                </a:r>
                <a:r>
                  <a:rPr lang="en-US" sz="2400" dirty="0" smtClean="0"/>
                  <a:t>=</a:t>
                </a:r>
                <a:r>
                  <a:rPr lang="en-US" altLang="zh-TW" sz="2400" i="1" dirty="0" err="1" smtClean="0"/>
                  <a:t>D</a:t>
                </a:r>
                <a:r>
                  <a:rPr lang="en-US" altLang="zh-TW" sz="2400" i="1" baseline="-25000" dirty="0" err="1" smtClean="0"/>
                  <a:t>arg</a:t>
                </a:r>
                <a:r>
                  <a:rPr lang="en-US" altLang="zh-TW" sz="2400" i="1" baseline="-25000" dirty="0" smtClean="0"/>
                  <a:t>  </a:t>
                </a:r>
                <a:r>
                  <a:rPr lang="en-US" sz="2400" dirty="0" smtClean="0"/>
                  <a:t>/</a:t>
                </a:r>
                <a:r>
                  <a:rPr lang="en-US" sz="2400" dirty="0"/>
                  <a:t>5 here </a:t>
                </a:r>
                <a:endParaRPr lang="en-US" sz="2400" baseline="-25000" dirty="0"/>
              </a:p>
              <a:p>
                <a:pPr lvl="0"/>
                <a:r>
                  <a:rPr lang="en-US" sz="2400" baseline="-25000" dirty="0"/>
                  <a:t>	</a:t>
                </a:r>
                <a:r>
                  <a:rPr lang="en-US" sz="2400" baseline="-25000" dirty="0" smtClean="0"/>
                  <a:t>    </a:t>
                </a:r>
                <a:r>
                  <a:rPr lang="en-US" sz="2400" b="1" dirty="0" smtClean="0"/>
                  <a:t>distance </a:t>
                </a:r>
                <a:r>
                  <a:rPr lang="en-US" sz="2400" b="1" dirty="0"/>
                  <a:t>(z)</a:t>
                </a:r>
                <a:r>
                  <a:rPr lang="en-US" sz="2400" dirty="0"/>
                  <a:t> is in </a:t>
                </a:r>
                <a:r>
                  <a:rPr lang="en-US" sz="2400" dirty="0" smtClean="0"/>
                  <a:t>nanometers</a:t>
                </a:r>
                <a:endParaRPr lang="en-US" sz="2400" dirty="0"/>
              </a:p>
            </p:txBody>
          </p:sp>
        </mc:Choice>
        <mc:Fallback>
          <p:sp>
            <p:nvSpPr>
              <p:cNvPr id="2" name="TextBox 1"/>
              <p:cNvSpPr txBox="1">
                <a:spLocks noRot="1" noChangeAspect="1" noMove="1" noResize="1" noEditPoints="1" noAdjustHandles="1" noChangeArrowheads="1" noChangeShapeType="1" noTextEdit="1"/>
              </p:cNvSpPr>
              <p:nvPr/>
            </p:nvSpPr>
            <p:spPr>
              <a:xfrm>
                <a:off x="274320" y="304800"/>
                <a:ext cx="11308080" cy="10330585"/>
              </a:xfrm>
              <a:prstGeom prst="rect">
                <a:avLst/>
              </a:prstGeom>
              <a:blipFill rotWithShape="1">
                <a:blip r:embed="rId2"/>
                <a:stretch>
                  <a:fillRect l="-809" t="-472" r="-1779"/>
                </a:stretch>
              </a:blipFill>
            </p:spPr>
            <p:txBody>
              <a:bodyPr/>
              <a:lstStyle/>
              <a:p>
                <a:r>
                  <a:rPr lang="en-US">
                    <a:noFill/>
                  </a:rPr>
                  <a:t> </a:t>
                </a:r>
              </a:p>
            </p:txBody>
          </p:sp>
        </mc:Fallback>
      </mc:AlternateContent>
      <p:sp>
        <p:nvSpPr>
          <p:cNvPr id="5" name="TextBox 4"/>
          <p:cNvSpPr txBox="1"/>
          <p:nvPr/>
        </p:nvSpPr>
        <p:spPr>
          <a:xfrm>
            <a:off x="430255" y="11027664"/>
            <a:ext cx="10999745" cy="2446824"/>
          </a:xfrm>
          <a:prstGeom prst="rect">
            <a:avLst/>
          </a:prstGeom>
          <a:noFill/>
        </p:spPr>
        <p:txBody>
          <a:bodyPr wrap="square" rtlCol="0">
            <a:spAutoFit/>
          </a:bodyPr>
          <a:lstStyle/>
          <a:p>
            <a:pPr lvl="0"/>
            <a:r>
              <a:rPr lang="en-US" sz="2400" dirty="0" smtClean="0"/>
              <a:t>We </a:t>
            </a:r>
            <a:r>
              <a:rPr lang="en-US" sz="2400" dirty="0" smtClean="0"/>
              <a:t>explored several </a:t>
            </a:r>
            <a:r>
              <a:rPr lang="en-US" sz="2400" dirty="0" smtClean="0"/>
              <a:t>parameter values </a:t>
            </a:r>
            <a:r>
              <a:rPr lang="en-US" sz="2400" dirty="0" smtClean="0"/>
              <a:t>to </a:t>
            </a:r>
            <a:r>
              <a:rPr lang="en-US" sz="2400" dirty="0" smtClean="0"/>
              <a:t>obtain charge movement with kinetics and steady state properties similar to the experimentally recorded gating </a:t>
            </a:r>
            <a:r>
              <a:rPr lang="en-US" sz="2400" dirty="0" smtClean="0"/>
              <a:t>currents.</a:t>
            </a:r>
          </a:p>
          <a:p>
            <a:pPr lvl="0"/>
            <a:r>
              <a:rPr lang="en-US" sz="2400" dirty="0" smtClean="0"/>
              <a:t>Parameters selected were: L=0.7, K=3, Ks=12, b=6, distance between </a:t>
            </a:r>
            <a:r>
              <a:rPr lang="en-US" sz="2400" dirty="0" err="1" smtClean="0"/>
              <a:t>arginines</a:t>
            </a:r>
            <a:r>
              <a:rPr lang="en-US" sz="2400" dirty="0" smtClean="0"/>
              <a:t>=0.4 nm.</a:t>
            </a:r>
          </a:p>
          <a:p>
            <a:pPr lvl="0"/>
            <a:endParaRPr lang="en-US" sz="2400" dirty="0" smtClean="0"/>
          </a:p>
          <a:p>
            <a:pPr lvl="0"/>
            <a:r>
              <a:rPr lang="en-US" b="1" dirty="0">
                <a:solidFill>
                  <a:schemeClr val="tx2"/>
                </a:solidFill>
              </a:rPr>
              <a:t>Time </a:t>
            </a:r>
            <a:r>
              <a:rPr lang="en-US" b="1" dirty="0" smtClean="0">
                <a:solidFill>
                  <a:schemeClr val="tx2"/>
                </a:solidFill>
              </a:rPr>
              <a:t>course of Gating current and total Arginine movement</a:t>
            </a:r>
            <a:endParaRPr lang="en-US" dirty="0">
              <a:solidFill>
                <a:schemeClr val="tx2"/>
              </a:solidFill>
            </a:endParaRPr>
          </a:p>
          <a:p>
            <a:pPr lvl="0"/>
            <a:endParaRPr lang="en-US" sz="2400" b="1" dirty="0" smtClean="0">
              <a:solidFill>
                <a:schemeClr val="tx2"/>
              </a:solidFill>
            </a:endParaRPr>
          </a:p>
        </p:txBody>
      </p:sp>
      <p:sp>
        <p:nvSpPr>
          <p:cNvPr id="6" name="TextBox 5"/>
          <p:cNvSpPr txBox="1"/>
          <p:nvPr/>
        </p:nvSpPr>
        <p:spPr>
          <a:xfrm>
            <a:off x="381000" y="16304859"/>
            <a:ext cx="11049000" cy="830997"/>
          </a:xfrm>
          <a:prstGeom prst="rect">
            <a:avLst/>
          </a:prstGeom>
          <a:noFill/>
        </p:spPr>
        <p:txBody>
          <a:bodyPr wrap="square" rtlCol="0">
            <a:spAutoFit/>
          </a:bodyPr>
          <a:lstStyle/>
          <a:p>
            <a:pPr lvl="0"/>
            <a:r>
              <a:rPr lang="en-US" sz="2400" b="1" dirty="0" smtClean="0"/>
              <a:t>Figure </a:t>
            </a:r>
            <a:r>
              <a:rPr lang="en-US" sz="2400" b="1" dirty="0" smtClean="0"/>
              <a:t>3. </a:t>
            </a:r>
            <a:r>
              <a:rPr lang="en-US" sz="2400" b="1" dirty="0" smtClean="0"/>
              <a:t>A. </a:t>
            </a:r>
            <a:r>
              <a:rPr lang="en-US" sz="2400" dirty="0" smtClean="0"/>
              <a:t>Example </a:t>
            </a:r>
            <a:r>
              <a:rPr lang="en-US" sz="2400" dirty="0"/>
              <a:t>of gating current </a:t>
            </a:r>
            <a:r>
              <a:rPr lang="en-US" sz="2400" dirty="0" smtClean="0"/>
              <a:t>obtained by pulsing </a:t>
            </a:r>
            <a:r>
              <a:rPr lang="en-US" sz="2400" dirty="0"/>
              <a:t>from -125 to 0 </a:t>
            </a:r>
            <a:r>
              <a:rPr lang="en-US" sz="2400" dirty="0" smtClean="0"/>
              <a:t>mV. </a:t>
            </a:r>
            <a:r>
              <a:rPr lang="en-US" sz="2400" b="1" dirty="0" smtClean="0"/>
              <a:t>B.</a:t>
            </a:r>
            <a:r>
              <a:rPr lang="en-US" sz="2400" dirty="0" smtClean="0"/>
              <a:t> Time course of </a:t>
            </a:r>
            <a:r>
              <a:rPr lang="en-US" sz="2400" dirty="0" err="1" smtClean="0"/>
              <a:t>arginines</a:t>
            </a:r>
            <a:r>
              <a:rPr lang="en-US" sz="2400" dirty="0" smtClean="0"/>
              <a:t> </a:t>
            </a:r>
            <a:r>
              <a:rPr lang="en-US" sz="2400" dirty="0" smtClean="0"/>
              <a:t>volume fraction </a:t>
            </a:r>
            <a:r>
              <a:rPr lang="en-US" sz="2400" dirty="0" smtClean="0"/>
              <a:t>in the three compartments of the sensor</a:t>
            </a:r>
            <a:endParaRPr lang="en-US" sz="2400" dirty="0"/>
          </a:p>
        </p:txBody>
      </p:sp>
      <p:grpSp>
        <p:nvGrpSpPr>
          <p:cNvPr id="3" name="Group 2"/>
          <p:cNvGrpSpPr/>
          <p:nvPr/>
        </p:nvGrpSpPr>
        <p:grpSpPr>
          <a:xfrm>
            <a:off x="389723" y="13024104"/>
            <a:ext cx="5224693" cy="3277816"/>
            <a:chOff x="389723" y="12512040"/>
            <a:chExt cx="5224693" cy="3277816"/>
          </a:xfrm>
        </p:grpSpPr>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723" y="12512040"/>
              <a:ext cx="5224693" cy="3277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50850" y="12512332"/>
              <a:ext cx="429926" cy="600164"/>
            </a:xfrm>
            <a:prstGeom prst="rect">
              <a:avLst/>
            </a:prstGeom>
            <a:noFill/>
          </p:spPr>
          <p:txBody>
            <a:bodyPr wrap="none" rtlCol="0">
              <a:spAutoFit/>
            </a:bodyPr>
            <a:lstStyle/>
            <a:p>
              <a:r>
                <a:rPr lang="en-US" dirty="0" smtClean="0"/>
                <a:t>A</a:t>
              </a:r>
              <a:endParaRPr lang="en-US" dirty="0"/>
            </a:p>
          </p:txBody>
        </p:sp>
      </p:grpSp>
      <p:grpSp>
        <p:nvGrpSpPr>
          <p:cNvPr id="9" name="Group 8"/>
          <p:cNvGrpSpPr/>
          <p:nvPr/>
        </p:nvGrpSpPr>
        <p:grpSpPr>
          <a:xfrm>
            <a:off x="5836422" y="13024104"/>
            <a:ext cx="5206179" cy="3307080"/>
            <a:chOff x="5836422" y="12877800"/>
            <a:chExt cx="5206179" cy="3307080"/>
          </a:xfrm>
        </p:grpSpPr>
        <p:grpSp>
          <p:nvGrpSpPr>
            <p:cNvPr id="4" name="Group 3"/>
            <p:cNvGrpSpPr/>
            <p:nvPr/>
          </p:nvGrpSpPr>
          <p:grpSpPr>
            <a:xfrm>
              <a:off x="5836422" y="12893040"/>
              <a:ext cx="5206179" cy="3291840"/>
              <a:chOff x="5836422" y="12527280"/>
              <a:chExt cx="5206179" cy="3291840"/>
            </a:xfrm>
          </p:grpSpPr>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6422" y="12527280"/>
                <a:ext cx="5206179"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907024" y="12585484"/>
                <a:ext cx="415498" cy="600164"/>
              </a:xfrm>
              <a:prstGeom prst="rect">
                <a:avLst/>
              </a:prstGeom>
              <a:noFill/>
            </p:spPr>
            <p:txBody>
              <a:bodyPr wrap="none" rtlCol="0">
                <a:spAutoFit/>
              </a:bodyPr>
              <a:lstStyle/>
              <a:p>
                <a:r>
                  <a:rPr lang="en-US" dirty="0"/>
                  <a:t>B</a:t>
                </a:r>
              </a:p>
            </p:txBody>
          </p:sp>
        </p:grpSp>
        <p:sp>
          <p:nvSpPr>
            <p:cNvPr id="8" name="Rectangle 7"/>
            <p:cNvSpPr/>
            <p:nvPr/>
          </p:nvSpPr>
          <p:spPr>
            <a:xfrm>
              <a:off x="7443216" y="12877800"/>
              <a:ext cx="2194560" cy="198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4628661" y="10442448"/>
            <a:ext cx="1790427" cy="646331"/>
          </a:xfrm>
          <a:prstGeom prst="rect">
            <a:avLst/>
          </a:prstGeom>
        </p:spPr>
        <p:txBody>
          <a:bodyPr wrap="none">
            <a:spAutoFit/>
          </a:bodyPr>
          <a:lstStyle/>
          <a:p>
            <a:pPr lvl="0"/>
            <a:r>
              <a:rPr lang="en-US" sz="3600" b="1" dirty="0" smtClean="0">
                <a:solidFill>
                  <a:schemeClr val="tx2"/>
                </a:solidFill>
              </a:rPr>
              <a:t>RESULTS</a:t>
            </a:r>
            <a:endParaRPr lang="en-US" sz="3600" b="1" dirty="0">
              <a:solidFill>
                <a:schemeClr val="tx2"/>
              </a:solidFill>
            </a:endParaRPr>
          </a:p>
        </p:txBody>
      </p:sp>
    </p:spTree>
    <p:extLst>
      <p:ext uri="{BB962C8B-B14F-4D97-AF65-F5344CB8AC3E}">
        <p14:creationId xmlns:p14="http://schemas.microsoft.com/office/powerpoint/2010/main" val="2808822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11" y="711200"/>
            <a:ext cx="11988208" cy="576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51821" y="237744"/>
            <a:ext cx="10100073" cy="600164"/>
          </a:xfrm>
          <a:prstGeom prst="rect">
            <a:avLst/>
          </a:prstGeom>
          <a:noFill/>
        </p:spPr>
        <p:txBody>
          <a:bodyPr wrap="none" rtlCol="0">
            <a:spAutoFit/>
          </a:bodyPr>
          <a:lstStyle/>
          <a:p>
            <a:r>
              <a:rPr lang="en-US" b="1" dirty="0">
                <a:solidFill>
                  <a:schemeClr val="tx2"/>
                </a:solidFill>
              </a:rPr>
              <a:t>Time course </a:t>
            </a:r>
            <a:r>
              <a:rPr lang="en-US" b="1" dirty="0" smtClean="0">
                <a:solidFill>
                  <a:schemeClr val="tx2"/>
                </a:solidFill>
              </a:rPr>
              <a:t>of arginine </a:t>
            </a:r>
            <a:r>
              <a:rPr lang="en-US" b="1" dirty="0">
                <a:solidFill>
                  <a:schemeClr val="tx2"/>
                </a:solidFill>
              </a:rPr>
              <a:t>translocation and voltage </a:t>
            </a:r>
            <a:r>
              <a:rPr lang="en-US" b="1" dirty="0" smtClean="0">
                <a:solidFill>
                  <a:schemeClr val="tx2"/>
                </a:solidFill>
              </a:rPr>
              <a:t>profile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198608"/>
            <a:ext cx="10019577"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400" y="6172200"/>
            <a:ext cx="10896600" cy="4524315"/>
          </a:xfrm>
          <a:prstGeom prst="rect">
            <a:avLst/>
          </a:prstGeom>
          <a:noFill/>
        </p:spPr>
        <p:txBody>
          <a:bodyPr wrap="square" rtlCol="0">
            <a:spAutoFit/>
          </a:bodyPr>
          <a:lstStyle/>
          <a:p>
            <a:r>
              <a:rPr lang="en-US" sz="2400" b="1" dirty="0" smtClean="0">
                <a:solidFill>
                  <a:schemeClr val="tx2"/>
                </a:solidFill>
              </a:rPr>
              <a:t>Figure </a:t>
            </a:r>
            <a:r>
              <a:rPr lang="en-US" sz="2400" b="1" dirty="0" smtClean="0">
                <a:solidFill>
                  <a:schemeClr val="tx2"/>
                </a:solidFill>
              </a:rPr>
              <a:t>4. </a:t>
            </a:r>
            <a:r>
              <a:rPr lang="en-US" sz="2400" dirty="0" smtClean="0"/>
              <a:t>The four panels on the </a:t>
            </a:r>
            <a:r>
              <a:rPr lang="en-US" sz="2400" b="1" dirty="0" smtClean="0"/>
              <a:t>top row </a:t>
            </a:r>
            <a:r>
              <a:rPr lang="en-US" sz="2400" dirty="0" smtClean="0"/>
              <a:t>show how the </a:t>
            </a:r>
            <a:r>
              <a:rPr lang="en-US" sz="2400" dirty="0"/>
              <a:t>individual </a:t>
            </a:r>
            <a:r>
              <a:rPr lang="en-US" sz="2400" dirty="0" err="1"/>
              <a:t>arginines</a:t>
            </a:r>
            <a:r>
              <a:rPr lang="en-US" sz="2400" dirty="0"/>
              <a:t> distribute in the different regions of the sensor depending on </a:t>
            </a:r>
            <a:r>
              <a:rPr lang="en-US" sz="2400" dirty="0" smtClean="0"/>
              <a:t>voltage and </a:t>
            </a:r>
            <a:r>
              <a:rPr lang="en-US" sz="2400" dirty="0" smtClean="0"/>
              <a:t>time (as indicated at the top) as a result of a pulse to 0 mV starting at t=10 and ending at t=150. The relative concentration of ions, Na (blue) and Cl (green) change in the vestibules to compensate for the charge of the </a:t>
            </a:r>
            <a:r>
              <a:rPr lang="en-US" sz="2400" dirty="0" err="1" smtClean="0"/>
              <a:t>arginines</a:t>
            </a:r>
            <a:r>
              <a:rPr lang="en-US" sz="2400" dirty="0" smtClean="0"/>
              <a:t> present in the vestibule. </a:t>
            </a:r>
            <a:r>
              <a:rPr lang="en-US" sz="2400" dirty="0" err="1" smtClean="0"/>
              <a:t>Arginines</a:t>
            </a:r>
            <a:r>
              <a:rPr lang="en-US" sz="2400" dirty="0" smtClean="0"/>
              <a:t> are color coded starting from the left c</a:t>
            </a:r>
            <a:r>
              <a:rPr lang="en-US" sz="2400" baseline="-25000" dirty="0" smtClean="0"/>
              <a:t>1</a:t>
            </a:r>
            <a:r>
              <a:rPr lang="en-US" sz="2400" dirty="0" smtClean="0"/>
              <a:t> </a:t>
            </a:r>
            <a:r>
              <a:rPr lang="en-US" sz="2400" dirty="0" smtClean="0"/>
              <a:t>(red), </a:t>
            </a:r>
            <a:r>
              <a:rPr lang="en-US" sz="2400" dirty="0" smtClean="0"/>
              <a:t>c</a:t>
            </a:r>
            <a:r>
              <a:rPr lang="en-US" sz="2400" baseline="-25000" dirty="0" smtClean="0"/>
              <a:t>2</a:t>
            </a:r>
            <a:r>
              <a:rPr lang="en-US" sz="2400" dirty="0" smtClean="0"/>
              <a:t> (black), c</a:t>
            </a:r>
            <a:r>
              <a:rPr lang="en-US" sz="2400" baseline="-25000" dirty="0" smtClean="0"/>
              <a:t>3</a:t>
            </a:r>
            <a:r>
              <a:rPr lang="en-US" sz="2400" dirty="0" smtClean="0"/>
              <a:t> (magenta) and c</a:t>
            </a:r>
            <a:r>
              <a:rPr lang="en-US" sz="2400" baseline="-25000" dirty="0" smtClean="0"/>
              <a:t>4</a:t>
            </a:r>
            <a:r>
              <a:rPr lang="en-US" sz="2400" dirty="0" smtClean="0"/>
              <a:t> (cyan). Note that the concentration of </a:t>
            </a:r>
            <a:r>
              <a:rPr lang="en-US" sz="2400" dirty="0" err="1" smtClean="0"/>
              <a:t>arginines</a:t>
            </a:r>
            <a:r>
              <a:rPr lang="en-US" sz="2400" dirty="0" smtClean="0"/>
              <a:t> in the channel is close to zero at all times. </a:t>
            </a:r>
          </a:p>
          <a:p>
            <a:r>
              <a:rPr lang="en-US" sz="2400" dirty="0" smtClean="0"/>
              <a:t>The four panels on the </a:t>
            </a:r>
            <a:r>
              <a:rPr lang="en-US" sz="2400" b="1" dirty="0" smtClean="0"/>
              <a:t>bottom row </a:t>
            </a:r>
            <a:r>
              <a:rPr lang="en-US" sz="2400" dirty="0" smtClean="0"/>
              <a:t>show the potential profile in the voltage sensor at different times (as indicated at the top). By definition, the right side is always maintained at 0 mV. By comparing the profile at t=13 and t=148 is clear that the potential profile changes as the </a:t>
            </a:r>
            <a:r>
              <a:rPr lang="en-US" sz="2400" dirty="0" err="1" smtClean="0"/>
              <a:t>arginines</a:t>
            </a:r>
            <a:r>
              <a:rPr lang="en-US" sz="2400" dirty="0" smtClean="0"/>
              <a:t> move from left to right even though the voltage is maintained constant across the sensor.</a:t>
            </a:r>
            <a:endParaRPr lang="en-US" sz="2400" dirty="0"/>
          </a:p>
        </p:txBody>
      </p:sp>
      <p:sp>
        <p:nvSpPr>
          <p:cNvPr id="5" name="TextBox 4"/>
          <p:cNvSpPr txBox="1"/>
          <p:nvPr/>
        </p:nvSpPr>
        <p:spPr>
          <a:xfrm>
            <a:off x="457200" y="15925800"/>
            <a:ext cx="11228832" cy="1200329"/>
          </a:xfrm>
          <a:prstGeom prst="rect">
            <a:avLst/>
          </a:prstGeom>
          <a:noFill/>
        </p:spPr>
        <p:txBody>
          <a:bodyPr wrap="square" rtlCol="0">
            <a:spAutoFit/>
          </a:bodyPr>
          <a:lstStyle/>
          <a:p>
            <a:r>
              <a:rPr lang="en-US" sz="2400" b="1" dirty="0" smtClean="0">
                <a:solidFill>
                  <a:schemeClr val="tx2"/>
                </a:solidFill>
              </a:rPr>
              <a:t>Figure </a:t>
            </a:r>
            <a:r>
              <a:rPr lang="en-US" sz="2400" b="1" dirty="0" smtClean="0">
                <a:solidFill>
                  <a:schemeClr val="tx2"/>
                </a:solidFill>
              </a:rPr>
              <a:t>5. </a:t>
            </a:r>
            <a:r>
              <a:rPr lang="en-US" sz="2400" b="1" dirty="0" smtClean="0"/>
              <a:t>Top Panel</a:t>
            </a:r>
            <a:r>
              <a:rPr lang="en-US" sz="2400" dirty="0" smtClean="0"/>
              <a:t>. Time course of gating current contribution of individual </a:t>
            </a:r>
            <a:r>
              <a:rPr lang="en-US" sz="2400" dirty="0" err="1" smtClean="0"/>
              <a:t>arginines</a:t>
            </a:r>
            <a:r>
              <a:rPr lang="en-US" sz="2400" dirty="0" smtClean="0"/>
              <a:t>. </a:t>
            </a:r>
            <a:r>
              <a:rPr lang="en-US" sz="2400" b="1" dirty="0" smtClean="0"/>
              <a:t>Bottom </a:t>
            </a:r>
            <a:r>
              <a:rPr lang="en-US" sz="2400" b="1" dirty="0" smtClean="0"/>
              <a:t>Panel</a:t>
            </a:r>
            <a:r>
              <a:rPr lang="en-US" sz="2400" dirty="0" smtClean="0"/>
              <a:t>, displacement </a:t>
            </a:r>
            <a:r>
              <a:rPr lang="en-US" sz="2400" dirty="0" smtClean="0"/>
              <a:t>of individual </a:t>
            </a:r>
            <a:r>
              <a:rPr lang="en-US" sz="2400" dirty="0" err="1" smtClean="0"/>
              <a:t>arginines</a:t>
            </a:r>
            <a:r>
              <a:rPr lang="en-US" sz="2400" dirty="0" smtClean="0"/>
              <a:t> center of mass (</a:t>
            </a:r>
            <a:r>
              <a:rPr lang="el-GR" sz="2400" dirty="0" smtClean="0"/>
              <a:t>Δ</a:t>
            </a:r>
            <a:r>
              <a:rPr lang="en-US" sz="2400" dirty="0" err="1" smtClean="0"/>
              <a:t>z</a:t>
            </a:r>
            <a:r>
              <a:rPr lang="en-US" sz="2400" baseline="-25000" dirty="0" err="1" smtClean="0"/>
              <a:t>i,CM</a:t>
            </a:r>
            <a:r>
              <a:rPr lang="en-US" sz="2400" dirty="0" err="1" smtClean="0"/>
              <a:t>,i</a:t>
            </a:r>
            <a:r>
              <a:rPr lang="en-US" sz="2400" dirty="0" smtClean="0"/>
              <a:t>=1…4) compared to gating charge (green) and displacement of S4 segment </a:t>
            </a:r>
            <a:r>
              <a:rPr lang="en-US" sz="2400" dirty="0" smtClean="0"/>
              <a:t>center of mass </a:t>
            </a:r>
            <a:r>
              <a:rPr lang="el-GR" sz="2400" dirty="0" smtClean="0"/>
              <a:t>Δ</a:t>
            </a:r>
            <a:r>
              <a:rPr lang="en-US" sz="2400" dirty="0" smtClean="0"/>
              <a:t>z</a:t>
            </a:r>
            <a:r>
              <a:rPr lang="en-US" sz="2400" baseline="-25000" dirty="0" smtClean="0"/>
              <a:t>S4</a:t>
            </a:r>
            <a:r>
              <a:rPr lang="en-US" sz="2400" dirty="0" smtClean="0"/>
              <a:t>).</a:t>
            </a:r>
            <a:endParaRPr lang="en-US" sz="2400" dirty="0"/>
          </a:p>
        </p:txBody>
      </p:sp>
    </p:spTree>
    <p:extLst>
      <p:ext uri="{BB962C8B-B14F-4D97-AF65-F5344CB8AC3E}">
        <p14:creationId xmlns:p14="http://schemas.microsoft.com/office/powerpoint/2010/main" val="2661463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371600"/>
            <a:ext cx="429926" cy="600164"/>
          </a:xfrm>
          <a:prstGeom prst="rect">
            <a:avLst/>
          </a:prstGeom>
          <a:noFill/>
        </p:spPr>
        <p:txBody>
          <a:bodyPr wrap="none" rtlCol="0">
            <a:spAutoFit/>
          </a:bodyPr>
          <a:lstStyle/>
          <a:p>
            <a:r>
              <a:rPr lang="en-US" dirty="0" smtClean="0"/>
              <a:t>A</a:t>
            </a:r>
            <a:endParaRPr lang="en-US" dirty="0"/>
          </a:p>
        </p:txBody>
      </p:sp>
      <p:sp>
        <p:nvSpPr>
          <p:cNvPr id="10" name="TextBox 9"/>
          <p:cNvSpPr txBox="1"/>
          <p:nvPr/>
        </p:nvSpPr>
        <p:spPr>
          <a:xfrm>
            <a:off x="394637" y="5033917"/>
            <a:ext cx="415498" cy="600164"/>
          </a:xfrm>
          <a:prstGeom prst="rect">
            <a:avLst/>
          </a:prstGeom>
          <a:noFill/>
        </p:spPr>
        <p:txBody>
          <a:bodyPr wrap="none" rtlCol="0">
            <a:spAutoFit/>
          </a:bodyPr>
          <a:lstStyle/>
          <a:p>
            <a:r>
              <a:rPr lang="en-US" dirty="0"/>
              <a:t>B</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416" y="7516368"/>
            <a:ext cx="6999384" cy="425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81000" y="8315236"/>
            <a:ext cx="410690" cy="600164"/>
          </a:xfrm>
          <a:prstGeom prst="rect">
            <a:avLst/>
          </a:prstGeom>
          <a:noFill/>
        </p:spPr>
        <p:txBody>
          <a:bodyPr wrap="none" rtlCol="0">
            <a:spAutoFit/>
          </a:bodyPr>
          <a:lstStyle/>
          <a:p>
            <a:r>
              <a:rPr lang="en-US" dirty="0" smtClean="0"/>
              <a:t>C</a:t>
            </a:r>
            <a:endParaRPr lang="en-US" dirty="0"/>
          </a:p>
        </p:txBody>
      </p:sp>
      <p:sp>
        <p:nvSpPr>
          <p:cNvPr id="2" name="TextBox 1"/>
          <p:cNvSpPr txBox="1"/>
          <p:nvPr/>
        </p:nvSpPr>
        <p:spPr>
          <a:xfrm>
            <a:off x="4330113" y="17012712"/>
            <a:ext cx="69010" cy="369332"/>
          </a:xfrm>
          <a:prstGeom prst="rect">
            <a:avLst/>
          </a:prstGeom>
          <a:solidFill>
            <a:schemeClr val="bg1"/>
          </a:solidFill>
        </p:spPr>
        <p:txBody>
          <a:bodyPr wrap="square" rtlCol="0">
            <a:spAutoFit/>
          </a:bodyPr>
          <a:lstStyle/>
          <a:p>
            <a:endParaRPr lang="en-US" sz="1800" dirty="0"/>
          </a:p>
        </p:txBody>
      </p:sp>
      <p:grpSp>
        <p:nvGrpSpPr>
          <p:cNvPr id="9" name="Group 8"/>
          <p:cNvGrpSpPr/>
          <p:nvPr/>
        </p:nvGrpSpPr>
        <p:grpSpPr>
          <a:xfrm>
            <a:off x="4206240" y="11722608"/>
            <a:ext cx="7772400" cy="5554845"/>
            <a:chOff x="4112717" y="11763955"/>
            <a:chExt cx="7772400" cy="5554845"/>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2717" y="11763955"/>
              <a:ext cx="7772400" cy="4055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4341" y="15489936"/>
              <a:ext cx="1624576" cy="1828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8432" y="15489936"/>
              <a:ext cx="1563440" cy="1707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8448" y="15515779"/>
              <a:ext cx="1545520" cy="1635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4831343" y="15503024"/>
              <a:ext cx="1551169" cy="1779136"/>
              <a:chOff x="4831343" y="15503024"/>
              <a:chExt cx="1551169" cy="1779136"/>
            </a:xfrm>
          </p:grpSpPr>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1343" y="15503024"/>
                <a:ext cx="1551169" cy="1779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751577" y="17151039"/>
                <a:ext cx="45719" cy="131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1577" y="17135856"/>
              <a:ext cx="122237" cy="106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70064" y="17181893"/>
              <a:ext cx="122237" cy="106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79408" y="17181893"/>
              <a:ext cx="122237" cy="106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52176" y="17151039"/>
              <a:ext cx="122237" cy="106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TextBox 6"/>
          <p:cNvSpPr txBox="1"/>
          <p:nvPr/>
        </p:nvSpPr>
        <p:spPr>
          <a:xfrm>
            <a:off x="301587" y="11539728"/>
            <a:ext cx="4508157" cy="5632311"/>
          </a:xfrm>
          <a:prstGeom prst="rect">
            <a:avLst/>
          </a:prstGeom>
          <a:noFill/>
        </p:spPr>
        <p:txBody>
          <a:bodyPr wrap="square" rtlCol="0">
            <a:spAutoFit/>
          </a:bodyPr>
          <a:lstStyle/>
          <a:p>
            <a:r>
              <a:rPr lang="en-US" sz="2400" b="1" dirty="0" smtClean="0">
                <a:solidFill>
                  <a:schemeClr val="tx2"/>
                </a:solidFill>
              </a:rPr>
              <a:t>Figure </a:t>
            </a:r>
            <a:r>
              <a:rPr lang="en-US" sz="2400" b="1" dirty="0" smtClean="0">
                <a:solidFill>
                  <a:schemeClr val="tx2"/>
                </a:solidFill>
              </a:rPr>
              <a:t>7. </a:t>
            </a:r>
            <a:r>
              <a:rPr lang="en-US" sz="2400" b="1" dirty="0"/>
              <a:t>T</a:t>
            </a:r>
            <a:r>
              <a:rPr lang="en-US" sz="2400" b="1" dirty="0" smtClean="0"/>
              <a:t>op </a:t>
            </a:r>
            <a:r>
              <a:rPr lang="en-US" sz="2400" b="1" dirty="0"/>
              <a:t>row </a:t>
            </a:r>
            <a:r>
              <a:rPr lang="en-US" sz="2400" dirty="0" smtClean="0"/>
              <a:t>shows distribution of individual </a:t>
            </a:r>
            <a:r>
              <a:rPr lang="en-US" sz="2400" dirty="0" err="1"/>
              <a:t>arginines</a:t>
            </a:r>
            <a:r>
              <a:rPr lang="en-US" sz="2400" dirty="0"/>
              <a:t> </a:t>
            </a:r>
            <a:r>
              <a:rPr lang="en-US" sz="2400" dirty="0" smtClean="0"/>
              <a:t>as a function of distance at different times for a pulse to 125 mV. Conventions as in Figure </a:t>
            </a:r>
            <a:r>
              <a:rPr lang="en-US" sz="2400" dirty="0" smtClean="0"/>
              <a:t>4. </a:t>
            </a:r>
            <a:r>
              <a:rPr lang="en-US" sz="2400" b="1" dirty="0" smtClean="0"/>
              <a:t>Middle </a:t>
            </a:r>
            <a:r>
              <a:rPr lang="en-US" sz="2400" b="1" dirty="0"/>
              <a:t>row </a:t>
            </a:r>
            <a:r>
              <a:rPr lang="en-US" sz="2400" dirty="0" smtClean="0"/>
              <a:t>shows </a:t>
            </a:r>
            <a:r>
              <a:rPr lang="en-US" sz="2400" dirty="0"/>
              <a:t>the potential profile </a:t>
            </a:r>
            <a:r>
              <a:rPr lang="en-US" sz="2400" dirty="0" smtClean="0"/>
              <a:t>as a function of distance in </a:t>
            </a:r>
            <a:r>
              <a:rPr lang="en-US" sz="2400" dirty="0"/>
              <a:t>the voltage sensor at different times for a pulse to 125 mV</a:t>
            </a:r>
            <a:r>
              <a:rPr lang="en-US" sz="2400" dirty="0" smtClean="0"/>
              <a:t>. Conventions as in  Figure </a:t>
            </a:r>
            <a:r>
              <a:rPr lang="en-US" sz="2400" dirty="0" smtClean="0"/>
              <a:t>4. </a:t>
            </a:r>
            <a:r>
              <a:rPr lang="en-US" sz="2400" b="1" dirty="0" smtClean="0"/>
              <a:t>Bottom Row </a:t>
            </a:r>
            <a:r>
              <a:rPr lang="en-US" sz="2400" dirty="0" smtClean="0"/>
              <a:t>shows the current profile as a function of distance. Notice that the model satisfies conservation of current at all times.</a:t>
            </a:r>
            <a:endParaRPr lang="en-US" sz="2400" dirty="0"/>
          </a:p>
        </p:txBody>
      </p:sp>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2687" y="7077456"/>
            <a:ext cx="53975" cy="11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8" name="Group 27"/>
          <p:cNvGrpSpPr/>
          <p:nvPr/>
        </p:nvGrpSpPr>
        <p:grpSpPr>
          <a:xfrm>
            <a:off x="163416" y="4564263"/>
            <a:ext cx="6923184" cy="3179063"/>
            <a:chOff x="163416" y="4564263"/>
            <a:chExt cx="6923184" cy="3179063"/>
          </a:xfrm>
        </p:grpSpPr>
        <p:grpSp>
          <p:nvGrpSpPr>
            <p:cNvPr id="25" name="Group 24"/>
            <p:cNvGrpSpPr/>
            <p:nvPr/>
          </p:nvGrpSpPr>
          <p:grpSpPr>
            <a:xfrm>
              <a:off x="163416" y="4564263"/>
              <a:ext cx="6923184" cy="3179063"/>
              <a:chOff x="163416" y="4564263"/>
              <a:chExt cx="6923184" cy="3179063"/>
            </a:xfrm>
          </p:grpSpPr>
          <p:grpSp>
            <p:nvGrpSpPr>
              <p:cNvPr id="17" name="Group 16"/>
              <p:cNvGrpSpPr/>
              <p:nvPr/>
            </p:nvGrpSpPr>
            <p:grpSpPr>
              <a:xfrm>
                <a:off x="163416" y="4564263"/>
                <a:ext cx="6923184" cy="3179063"/>
                <a:chOff x="163416" y="4553712"/>
                <a:chExt cx="6923184" cy="3179063"/>
              </a:xfrm>
            </p:grpSpPr>
            <p:grpSp>
              <p:nvGrpSpPr>
                <p:cNvPr id="11" name="Group 10"/>
                <p:cNvGrpSpPr/>
                <p:nvPr/>
              </p:nvGrpSpPr>
              <p:grpSpPr>
                <a:xfrm>
                  <a:off x="163416" y="4553712"/>
                  <a:ext cx="6923184" cy="3179063"/>
                  <a:chOff x="163416" y="4553712"/>
                  <a:chExt cx="6923184" cy="3179063"/>
                </a:xfrm>
              </p:grpSpPr>
              <p:pic>
                <p:nvPicPr>
                  <p:cNvPr id="307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3416" y="4553712"/>
                    <a:ext cx="6923184" cy="317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1618" y="7370064"/>
                    <a:ext cx="5590350" cy="270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Rectangle 15"/>
                <p:cNvSpPr/>
                <p:nvPr/>
              </p:nvSpPr>
              <p:spPr>
                <a:xfrm>
                  <a:off x="3663108" y="7640935"/>
                  <a:ext cx="143685" cy="91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p:cNvSpPr/>
              <p:nvPr/>
            </p:nvSpPr>
            <p:spPr>
              <a:xfrm>
                <a:off x="457200" y="4983479"/>
                <a:ext cx="554418" cy="2276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rot="16200000">
                <a:off x="224422" y="5897022"/>
                <a:ext cx="1077539" cy="246221"/>
              </a:xfrm>
              <a:prstGeom prst="rect">
                <a:avLst/>
              </a:prstGeom>
              <a:noFill/>
            </p:spPr>
            <p:txBody>
              <a:bodyPr wrap="none" rtlCol="0">
                <a:spAutoFit/>
              </a:bodyPr>
              <a:lstStyle/>
              <a:p>
                <a:r>
                  <a:rPr lang="en-US" sz="1000" b="1" dirty="0" smtClean="0"/>
                  <a:t>Arginine fraction</a:t>
                </a:r>
                <a:endParaRPr lang="en-US" sz="1000" b="1" dirty="0"/>
              </a:p>
            </p:txBody>
          </p:sp>
          <p:pic>
            <p:nvPicPr>
              <p:cNvPr id="1035"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5537" y="7077456"/>
                <a:ext cx="114300" cy="11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3636" y="4972797"/>
                <a:ext cx="92075" cy="122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5537" y="6675120"/>
                <a:ext cx="152400" cy="11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96112" y="6236208"/>
                <a:ext cx="130175" cy="9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97274" y="5833872"/>
                <a:ext cx="136525" cy="122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96112" y="5374513"/>
                <a:ext cx="136525"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7" name="Rectangle 26"/>
            <p:cNvSpPr/>
            <p:nvPr/>
          </p:nvSpPr>
          <p:spPr>
            <a:xfrm>
              <a:off x="2322576" y="4626864"/>
              <a:ext cx="2852928" cy="146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3416" y="640080"/>
            <a:ext cx="6923184" cy="434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858000" y="713232"/>
            <a:ext cx="4648200" cy="11541621"/>
          </a:xfrm>
          <a:prstGeom prst="rect">
            <a:avLst/>
          </a:prstGeom>
          <a:noFill/>
        </p:spPr>
        <p:txBody>
          <a:bodyPr wrap="square" rtlCol="0">
            <a:spAutoFit/>
          </a:bodyPr>
          <a:lstStyle/>
          <a:p>
            <a:r>
              <a:rPr lang="en-US" sz="2400" b="1" dirty="0" smtClean="0">
                <a:solidFill>
                  <a:schemeClr val="tx2"/>
                </a:solidFill>
              </a:rPr>
              <a:t>Figure </a:t>
            </a:r>
            <a:r>
              <a:rPr lang="en-US" sz="2400" b="1" dirty="0" smtClean="0">
                <a:solidFill>
                  <a:schemeClr val="tx2"/>
                </a:solidFill>
              </a:rPr>
              <a:t>6. </a:t>
            </a:r>
            <a:r>
              <a:rPr lang="en-US" sz="2400" b="1" dirty="0" smtClean="0"/>
              <a:t>A. </a:t>
            </a:r>
            <a:r>
              <a:rPr lang="en-US" sz="2400" dirty="0" smtClean="0">
                <a:solidFill>
                  <a:schemeClr val="tx2"/>
                </a:solidFill>
              </a:rPr>
              <a:t>Time course of gating current f</a:t>
            </a:r>
            <a:r>
              <a:rPr lang="en-US" sz="2400" dirty="0" smtClean="0"/>
              <a:t>or a pulse to 125 mV from a holding of -125 mV, showing the total charge movement. Note that the kinetics of the decay of gating </a:t>
            </a:r>
            <a:r>
              <a:rPr lang="en-US" sz="2400" dirty="0" smtClean="0"/>
              <a:t>current at </a:t>
            </a:r>
            <a:r>
              <a:rPr lang="en-US" sz="2400" dirty="0" smtClean="0"/>
              <a:t>this potential is much faster that the decay at 0 mv, shown in Figure 1. However the off time course in both cases are similar.</a:t>
            </a:r>
          </a:p>
          <a:p>
            <a:r>
              <a:rPr lang="en-US" sz="2400" b="1" dirty="0" smtClean="0"/>
              <a:t>B</a:t>
            </a:r>
            <a:r>
              <a:rPr lang="en-US" sz="2400" b="1" dirty="0" smtClean="0">
                <a:solidFill>
                  <a:schemeClr val="tx2"/>
                </a:solidFill>
              </a:rPr>
              <a:t>. </a:t>
            </a:r>
            <a:r>
              <a:rPr lang="en-US" sz="2400" dirty="0" smtClean="0">
                <a:solidFill>
                  <a:schemeClr val="tx2"/>
                </a:solidFill>
              </a:rPr>
              <a:t>Time course of arginine  fraction</a:t>
            </a:r>
            <a:r>
              <a:rPr lang="en-US" sz="2400" dirty="0" smtClean="0"/>
              <a:t> in the three compartments of the sensor. Note that at this voltage most of the </a:t>
            </a:r>
            <a:r>
              <a:rPr lang="en-US" sz="2400" dirty="0" err="1" smtClean="0"/>
              <a:t>arginines</a:t>
            </a:r>
            <a:r>
              <a:rPr lang="en-US" sz="2400" dirty="0" smtClean="0"/>
              <a:t> have been translocated and the concentration in the channel is zero.</a:t>
            </a:r>
          </a:p>
          <a:p>
            <a:r>
              <a:rPr lang="en-US" sz="2400" b="1" dirty="0" smtClean="0"/>
              <a:t>C. Top Panel. </a:t>
            </a:r>
            <a:r>
              <a:rPr lang="en-US" sz="2400" dirty="0" smtClean="0">
                <a:solidFill>
                  <a:schemeClr val="tx2"/>
                </a:solidFill>
              </a:rPr>
              <a:t>Time </a:t>
            </a:r>
            <a:r>
              <a:rPr lang="en-US" sz="2400" dirty="0">
                <a:solidFill>
                  <a:schemeClr val="tx2"/>
                </a:solidFill>
              </a:rPr>
              <a:t>course of </a:t>
            </a:r>
            <a:r>
              <a:rPr lang="en-US" sz="2400" dirty="0" smtClean="0">
                <a:solidFill>
                  <a:schemeClr val="tx2"/>
                </a:solidFill>
              </a:rPr>
              <a:t>the contribution of each arginine  to the gating </a:t>
            </a:r>
            <a:r>
              <a:rPr lang="en-US" sz="2400" dirty="0" smtClean="0">
                <a:solidFill>
                  <a:schemeClr val="tx2"/>
                </a:solidFill>
              </a:rPr>
              <a:t>current. </a:t>
            </a:r>
            <a:r>
              <a:rPr lang="en-US" sz="2400" b="1" dirty="0" smtClean="0"/>
              <a:t>Bottom panel, </a:t>
            </a:r>
            <a:r>
              <a:rPr lang="en-US" sz="2400" dirty="0" smtClean="0">
                <a:solidFill>
                  <a:schemeClr val="tx2"/>
                </a:solidFill>
              </a:rPr>
              <a:t>displacement </a:t>
            </a:r>
            <a:r>
              <a:rPr lang="en-US" sz="2400" dirty="0">
                <a:solidFill>
                  <a:schemeClr val="tx2"/>
                </a:solidFill>
              </a:rPr>
              <a:t>of individual </a:t>
            </a:r>
            <a:r>
              <a:rPr lang="en-US" sz="2400" dirty="0" err="1">
                <a:solidFill>
                  <a:schemeClr val="tx2"/>
                </a:solidFill>
              </a:rPr>
              <a:t>arginines</a:t>
            </a:r>
            <a:r>
              <a:rPr lang="en-US" sz="2400" dirty="0">
                <a:solidFill>
                  <a:schemeClr val="tx2"/>
                </a:solidFill>
              </a:rPr>
              <a:t> </a:t>
            </a:r>
            <a:r>
              <a:rPr lang="en-US" sz="2400" dirty="0"/>
              <a:t>center of mass (</a:t>
            </a:r>
            <a:r>
              <a:rPr lang="el-GR" sz="2400" dirty="0"/>
              <a:t>Δ</a:t>
            </a:r>
            <a:r>
              <a:rPr lang="en-US" sz="2400" dirty="0" err="1"/>
              <a:t>z</a:t>
            </a:r>
            <a:r>
              <a:rPr lang="en-US" sz="2400" baseline="-25000" dirty="0" err="1"/>
              <a:t>i,CM</a:t>
            </a:r>
            <a:r>
              <a:rPr lang="en-US" sz="2400" dirty="0" err="1"/>
              <a:t>,i</a:t>
            </a:r>
            <a:r>
              <a:rPr lang="en-US" sz="2400" dirty="0"/>
              <a:t>=1…4) compared to gating charge (</a:t>
            </a:r>
            <a:r>
              <a:rPr lang="en-US" sz="2400" dirty="0">
                <a:solidFill>
                  <a:srgbClr val="92D050"/>
                </a:solidFill>
              </a:rPr>
              <a:t>green</a:t>
            </a:r>
            <a:r>
              <a:rPr lang="en-US" sz="2400" dirty="0"/>
              <a:t>) and displacement of S4 segment (</a:t>
            </a:r>
            <a:r>
              <a:rPr lang="el-GR" sz="2400" dirty="0"/>
              <a:t>Δ</a:t>
            </a:r>
            <a:r>
              <a:rPr lang="en-US" sz="2400" dirty="0" smtClean="0"/>
              <a:t>z</a:t>
            </a:r>
            <a:r>
              <a:rPr lang="en-US" sz="2400" baseline="-25000" dirty="0" smtClean="0"/>
              <a:t>S4</a:t>
            </a:r>
            <a:r>
              <a:rPr lang="en-US" sz="2400" dirty="0" smtClean="0">
                <a:solidFill>
                  <a:schemeClr val="accent2"/>
                </a:solidFill>
              </a:rPr>
              <a:t>, brown</a:t>
            </a:r>
            <a:r>
              <a:rPr lang="en-US" sz="2400" dirty="0" smtClean="0"/>
              <a:t>). </a:t>
            </a:r>
            <a:r>
              <a:rPr lang="en-US" sz="2400" dirty="0" smtClean="0"/>
              <a:t>Notice that the S4 segment moves a total of 0.88 nm </a:t>
            </a:r>
            <a:r>
              <a:rPr lang="en-US" sz="2400" dirty="0" smtClean="0"/>
              <a:t>(8.8 Å) while </a:t>
            </a:r>
            <a:r>
              <a:rPr lang="en-US" sz="2400" dirty="0" smtClean="0"/>
              <a:t>individual </a:t>
            </a:r>
            <a:r>
              <a:rPr lang="en-US" sz="2400" dirty="0" err="1" smtClean="0"/>
              <a:t>arginines</a:t>
            </a:r>
            <a:r>
              <a:rPr lang="en-US" sz="2400" dirty="0" smtClean="0"/>
              <a:t> move as much as  1.5 nm, showing that the side chain movement contributes significantly to the total movement of the charged residues.</a:t>
            </a:r>
            <a:endParaRPr lang="en-US" sz="2400" dirty="0"/>
          </a:p>
        </p:txBody>
      </p:sp>
      <p:sp>
        <p:nvSpPr>
          <p:cNvPr id="46" name="TextBox 45"/>
          <p:cNvSpPr txBox="1"/>
          <p:nvPr/>
        </p:nvSpPr>
        <p:spPr>
          <a:xfrm>
            <a:off x="457200" y="4839436"/>
            <a:ext cx="415498" cy="600164"/>
          </a:xfrm>
          <a:prstGeom prst="rect">
            <a:avLst/>
          </a:prstGeom>
          <a:noFill/>
        </p:spPr>
        <p:txBody>
          <a:bodyPr wrap="none" rtlCol="0">
            <a:spAutoFit/>
          </a:bodyPr>
          <a:lstStyle/>
          <a:p>
            <a:r>
              <a:rPr lang="en-US" dirty="0"/>
              <a:t>B</a:t>
            </a:r>
            <a:endParaRPr lang="en-US" dirty="0"/>
          </a:p>
        </p:txBody>
      </p:sp>
      <p:sp>
        <p:nvSpPr>
          <p:cNvPr id="47" name="TextBox 46"/>
          <p:cNvSpPr txBox="1"/>
          <p:nvPr/>
        </p:nvSpPr>
        <p:spPr>
          <a:xfrm>
            <a:off x="517189" y="775436"/>
            <a:ext cx="429926" cy="600164"/>
          </a:xfrm>
          <a:prstGeom prst="rect">
            <a:avLst/>
          </a:prstGeom>
          <a:noFill/>
        </p:spPr>
        <p:txBody>
          <a:bodyPr wrap="none" rtlCol="0">
            <a:spAutoFit/>
          </a:bodyPr>
          <a:lstStyle/>
          <a:p>
            <a:r>
              <a:rPr lang="en-US" dirty="0" smtClean="0"/>
              <a:t>A</a:t>
            </a:r>
            <a:endParaRPr lang="en-US" dirty="0"/>
          </a:p>
        </p:txBody>
      </p:sp>
      <p:sp>
        <p:nvSpPr>
          <p:cNvPr id="3" name="TextBox 2"/>
          <p:cNvSpPr txBox="1"/>
          <p:nvPr/>
        </p:nvSpPr>
        <p:spPr>
          <a:xfrm>
            <a:off x="1745121" y="274320"/>
            <a:ext cx="7746351" cy="600164"/>
          </a:xfrm>
          <a:prstGeom prst="rect">
            <a:avLst/>
          </a:prstGeom>
          <a:noFill/>
        </p:spPr>
        <p:txBody>
          <a:bodyPr wrap="none" rtlCol="0">
            <a:spAutoFit/>
          </a:bodyPr>
          <a:lstStyle/>
          <a:p>
            <a:r>
              <a:rPr lang="en-US" b="1" dirty="0" smtClean="0">
                <a:solidFill>
                  <a:schemeClr val="tx2"/>
                </a:solidFill>
              </a:rPr>
              <a:t>Large depolarization (to saturating voltage)</a:t>
            </a:r>
            <a:endParaRPr lang="en-US" b="1" dirty="0">
              <a:solidFill>
                <a:schemeClr val="tx2"/>
              </a:solidFill>
            </a:endParaRPr>
          </a:p>
        </p:txBody>
      </p:sp>
    </p:spTree>
    <p:extLst>
      <p:ext uri="{BB962C8B-B14F-4D97-AF65-F5344CB8AC3E}">
        <p14:creationId xmlns:p14="http://schemas.microsoft.com/office/powerpoint/2010/main" val="3829509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457200"/>
            <a:ext cx="8475333" cy="600164"/>
          </a:xfrm>
          <a:prstGeom prst="rect">
            <a:avLst/>
          </a:prstGeom>
          <a:noFill/>
        </p:spPr>
        <p:txBody>
          <a:bodyPr wrap="none" rtlCol="0">
            <a:spAutoFit/>
          </a:bodyPr>
          <a:lstStyle/>
          <a:p>
            <a:r>
              <a:rPr lang="en-US" b="1" dirty="0" smtClean="0">
                <a:solidFill>
                  <a:schemeClr val="tx2"/>
                </a:solidFill>
              </a:rPr>
              <a:t>Family of gating currents for a range of voltages</a:t>
            </a:r>
            <a:endParaRPr lang="en-US" b="1" dirty="0">
              <a:solidFill>
                <a:schemeClr val="tx2"/>
              </a:solidFill>
            </a:endParaRPr>
          </a:p>
        </p:txBody>
      </p:sp>
      <p:sp>
        <p:nvSpPr>
          <p:cNvPr id="8" name="TextBox 7"/>
          <p:cNvSpPr txBox="1"/>
          <p:nvPr/>
        </p:nvSpPr>
        <p:spPr>
          <a:xfrm>
            <a:off x="671384" y="6638544"/>
            <a:ext cx="10831768" cy="1569660"/>
          </a:xfrm>
          <a:prstGeom prst="rect">
            <a:avLst/>
          </a:prstGeom>
          <a:noFill/>
        </p:spPr>
        <p:txBody>
          <a:bodyPr wrap="square" rtlCol="0">
            <a:spAutoFit/>
          </a:bodyPr>
          <a:lstStyle/>
          <a:p>
            <a:r>
              <a:rPr lang="en-US" sz="2400" b="1" dirty="0" smtClean="0">
                <a:solidFill>
                  <a:schemeClr val="tx2"/>
                </a:solidFill>
              </a:rPr>
              <a:t>Figure </a:t>
            </a:r>
            <a:r>
              <a:rPr lang="en-US" sz="2400" b="1" dirty="0" smtClean="0">
                <a:solidFill>
                  <a:schemeClr val="tx2"/>
                </a:solidFill>
              </a:rPr>
              <a:t>8. </a:t>
            </a:r>
            <a:r>
              <a:rPr lang="en-US" sz="2400" b="1" dirty="0" smtClean="0"/>
              <a:t>I-V curve. </a:t>
            </a:r>
            <a:r>
              <a:rPr lang="en-US" sz="2400" b="1" dirty="0" smtClean="0"/>
              <a:t>Top</a:t>
            </a:r>
            <a:r>
              <a:rPr lang="en-US" sz="2400" b="1" dirty="0" smtClean="0"/>
              <a:t> </a:t>
            </a:r>
            <a:r>
              <a:rPr lang="en-US" sz="2400" b="1" dirty="0" smtClean="0"/>
              <a:t>panel.</a:t>
            </a:r>
            <a:r>
              <a:rPr lang="en-US" sz="2400" dirty="0" smtClean="0"/>
              <a:t> Voltage  pulses (holding:-</a:t>
            </a:r>
            <a:r>
              <a:rPr lang="en-US" sz="2400" dirty="0" smtClean="0"/>
              <a:t>125 mV, </a:t>
            </a:r>
            <a:r>
              <a:rPr lang="en-US" sz="2400" dirty="0" smtClean="0"/>
              <a:t>pulse to </a:t>
            </a:r>
            <a:r>
              <a:rPr lang="en-US" sz="2400" dirty="0" smtClean="0"/>
              <a:t>125 mV </a:t>
            </a:r>
            <a:r>
              <a:rPr lang="en-US" sz="2400" dirty="0" smtClean="0"/>
              <a:t>every 25 mV). </a:t>
            </a:r>
            <a:r>
              <a:rPr lang="en-US" sz="2400" b="1" dirty="0" smtClean="0"/>
              <a:t>Bottom</a:t>
            </a:r>
            <a:r>
              <a:rPr lang="en-US" sz="2400" b="1" dirty="0" smtClean="0"/>
              <a:t> </a:t>
            </a:r>
            <a:r>
              <a:rPr lang="en-US" sz="2400" b="1" dirty="0" smtClean="0"/>
              <a:t>panel. </a:t>
            </a:r>
            <a:r>
              <a:rPr lang="en-US" sz="2400" dirty="0" smtClean="0"/>
              <a:t>Gating currents for pulses indicated in left panel. Note that the current at large potentials cross the current at small voltages showing that kinetics is voltage dependent.</a:t>
            </a:r>
            <a:endParaRPr lang="en-US" sz="2400" dirty="0"/>
          </a:p>
        </p:txBody>
      </p:sp>
      <p:grpSp>
        <p:nvGrpSpPr>
          <p:cNvPr id="14" name="Group 13"/>
          <p:cNvGrpSpPr/>
          <p:nvPr/>
        </p:nvGrpSpPr>
        <p:grpSpPr>
          <a:xfrm>
            <a:off x="223828" y="1109472"/>
            <a:ext cx="10972800" cy="5618471"/>
            <a:chOff x="128016" y="3454186"/>
            <a:chExt cx="10972800" cy="5618471"/>
          </a:xfrm>
        </p:grpSpPr>
        <p:grpSp>
          <p:nvGrpSpPr>
            <p:cNvPr id="19" name="Group 18"/>
            <p:cNvGrpSpPr/>
            <p:nvPr/>
          </p:nvGrpSpPr>
          <p:grpSpPr>
            <a:xfrm>
              <a:off x="128016" y="3454186"/>
              <a:ext cx="10972800" cy="5618471"/>
              <a:chOff x="-76200" y="1524000"/>
              <a:chExt cx="10972800" cy="5618471"/>
            </a:xfrm>
          </p:grpSpPr>
          <p:grpSp>
            <p:nvGrpSpPr>
              <p:cNvPr id="20" name="Group 19"/>
              <p:cNvGrpSpPr/>
              <p:nvPr/>
            </p:nvGrpSpPr>
            <p:grpSpPr>
              <a:xfrm>
                <a:off x="-76200" y="1737360"/>
                <a:ext cx="10972800" cy="5405111"/>
                <a:chOff x="-76200" y="1752600"/>
                <a:chExt cx="10972800" cy="5405111"/>
              </a:xfrm>
            </p:grpSpPr>
            <p:pic>
              <p:nvPicPr>
                <p:cNvPr id="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52600"/>
                  <a:ext cx="10972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 y="3163824"/>
                  <a:ext cx="9731375" cy="399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Rectangle 20"/>
              <p:cNvSpPr/>
              <p:nvPr/>
            </p:nvSpPr>
            <p:spPr>
              <a:xfrm>
                <a:off x="381000" y="1524000"/>
                <a:ext cx="9622536"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p:nvSpPr>
          <p:spPr>
            <a:xfrm>
              <a:off x="9177528" y="3771383"/>
              <a:ext cx="14478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223828" y="8115407"/>
            <a:ext cx="5975804" cy="4411873"/>
            <a:chOff x="223828" y="7077456"/>
            <a:chExt cx="5975804" cy="4411873"/>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828" y="7077456"/>
              <a:ext cx="5975804" cy="4393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14434" y="11027664"/>
              <a:ext cx="420308" cy="461665"/>
            </a:xfrm>
            <a:prstGeom prst="rect">
              <a:avLst/>
            </a:prstGeom>
            <a:noFill/>
          </p:spPr>
          <p:txBody>
            <a:bodyPr wrap="none" rtlCol="0">
              <a:spAutoFit/>
            </a:bodyPr>
            <a:lstStyle/>
            <a:p>
              <a:r>
                <a:rPr lang="en-US" sz="2400" dirty="0" smtClean="0">
                  <a:latin typeface="Symbol" panose="05050102010706020507" pitchFamily="18" charset="2"/>
                </a:rPr>
                <a:t>F</a:t>
              </a:r>
              <a:endParaRPr lang="en-US" sz="2400" dirty="0">
                <a:latin typeface="Symbol" panose="05050102010706020507" pitchFamily="18" charset="2"/>
              </a:endParaRPr>
            </a:p>
          </p:txBody>
        </p:sp>
        <p:sp>
          <p:nvSpPr>
            <p:cNvPr id="13" name="TextBox 12"/>
            <p:cNvSpPr txBox="1"/>
            <p:nvPr/>
          </p:nvSpPr>
          <p:spPr>
            <a:xfrm>
              <a:off x="347925" y="8609579"/>
              <a:ext cx="415207" cy="659191"/>
            </a:xfrm>
            <a:prstGeom prst="rect">
              <a:avLst/>
            </a:prstGeom>
            <a:noFill/>
          </p:spPr>
          <p:txBody>
            <a:bodyPr wrap="none" rtlCol="0">
              <a:spAutoFit/>
            </a:bodyPr>
            <a:lstStyle/>
            <a:p>
              <a:r>
                <a:rPr lang="en-US" dirty="0" smtClean="0">
                  <a:latin typeface="Symbol" panose="05050102010706020507" pitchFamily="18" charset="2"/>
                </a:rPr>
                <a:t>t</a:t>
              </a:r>
              <a:endParaRPr lang="en-US" dirty="0">
                <a:latin typeface="Symbol" panose="05050102010706020507" pitchFamily="18" charset="2"/>
              </a:endParaRPr>
            </a:p>
          </p:txBody>
        </p:sp>
      </p:grpSp>
      <mc:AlternateContent xmlns:mc="http://schemas.openxmlformats.org/markup-compatibility/2006">
        <mc:Choice xmlns:a14="http://schemas.microsoft.com/office/drawing/2010/main" Requires="a14">
          <p:sp>
            <p:nvSpPr>
              <p:cNvPr id="15" name="TextBox 14"/>
              <p:cNvSpPr txBox="1"/>
              <p:nvPr/>
            </p:nvSpPr>
            <p:spPr>
              <a:xfrm>
                <a:off x="5942506" y="8467344"/>
                <a:ext cx="5560646" cy="3060774"/>
              </a:xfrm>
              <a:prstGeom prst="rect">
                <a:avLst/>
              </a:prstGeom>
              <a:noFill/>
            </p:spPr>
            <p:txBody>
              <a:bodyPr wrap="square" rtlCol="0">
                <a:spAutoFit/>
              </a:bodyPr>
              <a:lstStyle/>
              <a:p>
                <a:r>
                  <a:rPr lang="en-US" sz="2400" b="1" dirty="0" smtClean="0">
                    <a:solidFill>
                      <a:schemeClr val="tx2"/>
                    </a:solidFill>
                  </a:rPr>
                  <a:t>Figure 9. </a:t>
                </a:r>
                <a:r>
                  <a:rPr lang="en-US" sz="2400" b="1" dirty="0" smtClean="0"/>
                  <a:t>Kinetics</a:t>
                </a:r>
                <a:r>
                  <a:rPr lang="en-US" sz="2400" dirty="0" smtClean="0"/>
                  <a:t>. The voltage dependence of the gating current decay is bell-shaped as seen experimentally. </a:t>
                </a:r>
                <a:r>
                  <a:rPr lang="en-US" sz="2400" dirty="0"/>
                  <a:t>G</a:t>
                </a:r>
                <a:r>
                  <a:rPr lang="en-US" sz="2400" dirty="0" smtClean="0"/>
                  <a:t>ating </a:t>
                </a:r>
                <a:r>
                  <a:rPr lang="en-US" sz="2400" dirty="0" smtClean="0"/>
                  <a:t>currents of Figure 6 </a:t>
                </a:r>
                <a:r>
                  <a:rPr lang="en-US" sz="2400" dirty="0" smtClean="0"/>
                  <a:t>were fit with </a:t>
                </a:r>
                <a:r>
                  <a:rPr lang="en-US" sz="2400" dirty="0" smtClean="0"/>
                  <a:t>to </a:t>
                </a:r>
                <a:endParaRPr lang="en-US" sz="2400" dirty="0"/>
              </a:p>
              <a:p>
                <a14:m>
                  <m:oMath xmlns:m="http://schemas.openxmlformats.org/officeDocument/2006/math">
                    <m:r>
                      <a:rPr lang="en-US" sz="2400" b="0" i="1" smtClean="0">
                        <a:latin typeface="Cambria Math"/>
                      </a:rPr>
                      <m:t>𝑎</m:t>
                    </m:r>
                    <m:sSup>
                      <m:sSupPr>
                        <m:ctrlPr>
                          <a:rPr lang="en-US" sz="2400" b="0" i="1" smtClean="0">
                            <a:latin typeface="Cambria Math"/>
                          </a:rPr>
                        </m:ctrlPr>
                      </m:sSupPr>
                      <m:e>
                        <m:r>
                          <a:rPr lang="en-US" sz="2400" b="0" i="1" smtClean="0">
                            <a:latin typeface="Cambria Math"/>
                          </a:rPr>
                          <m:t>𝑒</m:t>
                        </m:r>
                      </m:e>
                      <m:sup>
                        <m:r>
                          <a:rPr lang="en-US" sz="2400" b="0" i="1" smtClean="0">
                            <a:latin typeface="Cambria Math"/>
                          </a:rPr>
                          <m:t>−</m:t>
                        </m:r>
                        <m:r>
                          <a:rPr lang="en-US" sz="2400" b="0" i="1" smtClean="0">
                            <a:latin typeface="Cambria Math"/>
                          </a:rPr>
                          <m:t>𝑡</m:t>
                        </m:r>
                        <m:r>
                          <a:rPr lang="en-US" sz="2400" b="0" i="1" smtClean="0">
                            <a:latin typeface="Cambria Math"/>
                          </a:rPr>
                          <m:t>/</m:t>
                        </m:r>
                        <m:sSub>
                          <m:sSubPr>
                            <m:ctrlPr>
                              <a:rPr lang="en-US" sz="2400" b="0" i="1" smtClean="0">
                                <a:latin typeface="Cambria Math"/>
                              </a:rPr>
                            </m:ctrlPr>
                          </m:sSubPr>
                          <m:e>
                            <m:r>
                              <a:rPr lang="en-US" sz="2400" i="1">
                                <a:latin typeface="Cambria Math"/>
                                <a:ea typeface="Cambria Math"/>
                              </a:rPr>
                              <m:t>𝜏</m:t>
                            </m:r>
                          </m:e>
                          <m:sub>
                            <m:r>
                              <a:rPr lang="en-US" sz="2400" b="0" i="1" smtClean="0">
                                <a:latin typeface="Cambria Math"/>
                              </a:rPr>
                              <m:t>1</m:t>
                            </m:r>
                          </m:sub>
                        </m:sSub>
                      </m:sup>
                    </m:sSup>
                  </m:oMath>
                </a14:m>
                <a:r>
                  <a:rPr lang="en-US" sz="2400" dirty="0" smtClean="0"/>
                  <a:t> + </a:t>
                </a:r>
                <a14:m>
                  <m:oMath xmlns:m="http://schemas.openxmlformats.org/officeDocument/2006/math">
                    <m:r>
                      <a:rPr lang="en-US" sz="2400" b="0" i="1" smtClean="0">
                        <a:latin typeface="Cambria Math"/>
                      </a:rPr>
                      <m:t>𝑏</m:t>
                    </m:r>
                    <m:sSup>
                      <m:sSupPr>
                        <m:ctrlPr>
                          <a:rPr lang="en-US" sz="2400" i="1" smtClean="0">
                            <a:latin typeface="Cambria Math"/>
                          </a:rPr>
                        </m:ctrlPr>
                      </m:sSupPr>
                      <m:e>
                        <m:r>
                          <a:rPr lang="en-US" sz="2400" i="1">
                            <a:latin typeface="Cambria Math"/>
                          </a:rPr>
                          <m:t>𝑒</m:t>
                        </m:r>
                      </m:e>
                      <m:sup>
                        <m:r>
                          <a:rPr lang="en-US" sz="2400" i="1">
                            <a:latin typeface="Cambria Math"/>
                          </a:rPr>
                          <m:t>−</m:t>
                        </m:r>
                        <m:r>
                          <a:rPr lang="en-US" sz="2400" i="1">
                            <a:latin typeface="Cambria Math"/>
                          </a:rPr>
                          <m:t>𝑡</m:t>
                        </m:r>
                        <m:r>
                          <a:rPr lang="en-US" sz="2400" i="1">
                            <a:latin typeface="Cambria Math"/>
                          </a:rPr>
                          <m:t>/</m:t>
                        </m:r>
                        <m:sSub>
                          <m:sSubPr>
                            <m:ctrlPr>
                              <a:rPr lang="en-US" sz="2400" i="1">
                                <a:latin typeface="Cambria Math"/>
                              </a:rPr>
                            </m:ctrlPr>
                          </m:sSubPr>
                          <m:e>
                            <m:r>
                              <a:rPr lang="en-US" sz="2400" i="1">
                                <a:latin typeface="Cambria Math"/>
                                <a:ea typeface="Cambria Math"/>
                              </a:rPr>
                              <m:t>𝜏</m:t>
                            </m:r>
                          </m:e>
                          <m:sub>
                            <m:r>
                              <a:rPr lang="en-US" sz="2400" b="0" i="1" smtClean="0">
                                <a:latin typeface="Cambria Math"/>
                              </a:rPr>
                              <m:t>2</m:t>
                            </m:r>
                          </m:sub>
                        </m:sSub>
                      </m:sup>
                    </m:sSup>
                    <m:r>
                      <a:rPr lang="en-US" sz="2400" i="1">
                        <a:latin typeface="Cambria Math"/>
                      </a:rPr>
                      <m:t> </m:t>
                    </m:r>
                  </m:oMath>
                </a14:m>
                <a:endParaRPr lang="en-US" sz="2400" dirty="0" smtClean="0"/>
              </a:p>
              <a:p>
                <a:r>
                  <a:rPr lang="en-US" sz="2400" dirty="0"/>
                  <a:t>a</a:t>
                </a:r>
                <a:r>
                  <a:rPr lang="en-US" sz="2400" dirty="0" smtClean="0"/>
                  <a:t>fter the peak and the weighted average </a:t>
                </a:r>
                <a:r>
                  <a:rPr lang="en-US" sz="2400" dirty="0" smtClean="0">
                    <a:latin typeface="Symbol" panose="05050102010706020507" pitchFamily="18" charset="2"/>
                  </a:rPr>
                  <a:t>t </a:t>
                </a:r>
                <a:r>
                  <a:rPr lang="en-US" sz="2400" dirty="0" smtClean="0"/>
                  <a:t>was plotted as a function of the voltage of the pulse.</a:t>
                </a:r>
                <a:endParaRPr lang="en-US" sz="2400" dirty="0"/>
              </a:p>
            </p:txBody>
          </p:sp>
        </mc:Choice>
        <mc:Fallback>
          <p:sp>
            <p:nvSpPr>
              <p:cNvPr id="15" name="TextBox 14"/>
              <p:cNvSpPr txBox="1">
                <a:spLocks noRot="1" noChangeAspect="1" noMove="1" noResize="1" noEditPoints="1" noAdjustHandles="1" noChangeArrowheads="1" noChangeShapeType="1" noTextEdit="1"/>
              </p:cNvSpPr>
              <p:nvPr/>
            </p:nvSpPr>
            <p:spPr>
              <a:xfrm>
                <a:off x="5942506" y="8467344"/>
                <a:ext cx="5560646" cy="3060774"/>
              </a:xfrm>
              <a:prstGeom prst="rect">
                <a:avLst/>
              </a:prstGeom>
              <a:blipFill rotWithShape="1">
                <a:blip r:embed="rId6"/>
                <a:stretch>
                  <a:fillRect l="-1754" t="-1594" r="-1974" b="-3586"/>
                </a:stretch>
              </a:blipFill>
            </p:spPr>
            <p:txBody>
              <a:bodyPr/>
              <a:lstStyle/>
              <a:p>
                <a:r>
                  <a:rPr lang="en-US">
                    <a:noFill/>
                  </a:rPr>
                  <a:t> </a:t>
                </a:r>
              </a:p>
            </p:txBody>
          </p:sp>
        </mc:Fallback>
      </mc:AlternateContent>
      <p:grpSp>
        <p:nvGrpSpPr>
          <p:cNvPr id="6" name="Group 5"/>
          <p:cNvGrpSpPr/>
          <p:nvPr/>
        </p:nvGrpSpPr>
        <p:grpSpPr>
          <a:xfrm>
            <a:off x="237744" y="12451225"/>
            <a:ext cx="5961888" cy="4648055"/>
            <a:chOff x="625290" y="12451226"/>
            <a:chExt cx="5270813" cy="3989686"/>
          </a:xfrm>
        </p:grpSpPr>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5290" y="12451226"/>
              <a:ext cx="5270813" cy="3953110"/>
            </a:xfrm>
            <a:prstGeom prst="rect">
              <a:avLst/>
            </a:prstGeom>
          </p:spPr>
        </p:pic>
        <p:sp>
          <p:nvSpPr>
            <p:cNvPr id="17" name="TextBox 16"/>
            <p:cNvSpPr txBox="1"/>
            <p:nvPr/>
          </p:nvSpPr>
          <p:spPr>
            <a:xfrm>
              <a:off x="3149352" y="16040802"/>
              <a:ext cx="380232" cy="400110"/>
            </a:xfrm>
            <a:prstGeom prst="rect">
              <a:avLst/>
            </a:prstGeom>
            <a:solidFill>
              <a:schemeClr val="bg1"/>
            </a:solidFill>
          </p:spPr>
          <p:txBody>
            <a:bodyPr wrap="none" rtlCol="0">
              <a:spAutoFit/>
            </a:bodyPr>
            <a:lstStyle/>
            <a:p>
              <a:r>
                <a:rPr lang="en-US" sz="2000" dirty="0" smtClean="0">
                  <a:latin typeface="Symbol" panose="05050102010706020507" pitchFamily="18" charset="2"/>
                </a:rPr>
                <a:t>F</a:t>
              </a:r>
              <a:endParaRPr lang="en-US" sz="2000" dirty="0">
                <a:latin typeface="Symbol" panose="05050102010706020507" pitchFamily="18" charset="2"/>
              </a:endParaRPr>
            </a:p>
          </p:txBody>
        </p:sp>
      </p:grpSp>
      <p:sp>
        <p:nvSpPr>
          <p:cNvPr id="25" name="TextBox 24"/>
          <p:cNvSpPr txBox="1"/>
          <p:nvPr/>
        </p:nvSpPr>
        <p:spPr>
          <a:xfrm>
            <a:off x="6020430" y="11872877"/>
            <a:ext cx="5482722" cy="5262979"/>
          </a:xfrm>
          <a:prstGeom prst="rect">
            <a:avLst/>
          </a:prstGeom>
          <a:noFill/>
        </p:spPr>
        <p:txBody>
          <a:bodyPr wrap="square" rtlCol="0">
            <a:spAutoFit/>
          </a:bodyPr>
          <a:lstStyle/>
          <a:p>
            <a:r>
              <a:rPr lang="en-US" sz="2400" b="1" dirty="0" smtClean="0">
                <a:solidFill>
                  <a:schemeClr val="tx2"/>
                </a:solidFill>
              </a:rPr>
              <a:t>Figure </a:t>
            </a:r>
            <a:r>
              <a:rPr lang="en-US" sz="2400" b="1" dirty="0" smtClean="0">
                <a:solidFill>
                  <a:schemeClr val="tx2"/>
                </a:solidFill>
              </a:rPr>
              <a:t>10</a:t>
            </a:r>
            <a:r>
              <a:rPr lang="en-US" sz="2400" b="1" dirty="0" smtClean="0">
                <a:solidFill>
                  <a:schemeClr val="tx2"/>
                </a:solidFill>
              </a:rPr>
              <a:t>. </a:t>
            </a:r>
            <a:r>
              <a:rPr lang="en-US" sz="2400" b="1" dirty="0" smtClean="0"/>
              <a:t>Steady-state</a:t>
            </a:r>
            <a:r>
              <a:rPr lang="en-US" sz="2400" dirty="0" smtClean="0"/>
              <a:t>. </a:t>
            </a:r>
            <a:r>
              <a:rPr lang="en-US" sz="2400" dirty="0" smtClean="0"/>
              <a:t>The voltage dependence of the </a:t>
            </a:r>
            <a:r>
              <a:rPr lang="en-US" sz="2400" dirty="0" smtClean="0"/>
              <a:t>charge transferred (Q-V curve) is sigmoidal as </a:t>
            </a:r>
            <a:r>
              <a:rPr lang="en-US" sz="2400" dirty="0" smtClean="0"/>
              <a:t>seen experimentally. </a:t>
            </a:r>
            <a:r>
              <a:rPr lang="en-US" sz="2400" dirty="0" smtClean="0"/>
              <a:t>The </a:t>
            </a:r>
            <a:r>
              <a:rPr lang="en-US" sz="2400" b="1" dirty="0" smtClean="0">
                <a:solidFill>
                  <a:schemeClr val="tx2"/>
                </a:solidFill>
              </a:rPr>
              <a:t>blue</a:t>
            </a:r>
            <a:r>
              <a:rPr lang="en-US" sz="2400" dirty="0" smtClean="0"/>
              <a:t> curve corresponds to the parameters used in all the graphs shown. </a:t>
            </a:r>
            <a:r>
              <a:rPr lang="en-US" sz="2400" dirty="0" smtClean="0"/>
              <a:t>The </a:t>
            </a:r>
            <a:r>
              <a:rPr lang="en-US" sz="2400" b="1" dirty="0" smtClean="0">
                <a:solidFill>
                  <a:srgbClr val="FF0000"/>
                </a:solidFill>
              </a:rPr>
              <a:t>red</a:t>
            </a:r>
            <a:r>
              <a:rPr lang="en-US" sz="2400" dirty="0" smtClean="0"/>
              <a:t> curve shows a Q-V curve with increased values of the spring constants of the arginine and the S4, as well and the friction of the S4, demonstrating that these parameters determine the steepness of the gating charge voltage dependence. The midpoint of the Q-V is at 0 mV because we have not biased the S4 position.</a:t>
            </a:r>
            <a:endParaRPr lang="en-US" sz="2400" dirty="0"/>
          </a:p>
        </p:txBody>
      </p:sp>
    </p:spTree>
    <p:extLst>
      <p:ext uri="{BB962C8B-B14F-4D97-AF65-F5344CB8AC3E}">
        <p14:creationId xmlns:p14="http://schemas.microsoft.com/office/powerpoint/2010/main" val="362475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0764" y="969264"/>
            <a:ext cx="6126036" cy="646331"/>
          </a:xfrm>
          <a:prstGeom prst="rect">
            <a:avLst/>
          </a:prstGeom>
        </p:spPr>
        <p:txBody>
          <a:bodyPr wrap="none">
            <a:spAutoFit/>
          </a:bodyPr>
          <a:lstStyle/>
          <a:p>
            <a:pPr lvl="0"/>
            <a:r>
              <a:rPr lang="en-US" sz="3600" b="1" dirty="0" smtClean="0">
                <a:solidFill>
                  <a:schemeClr val="tx2"/>
                </a:solidFill>
              </a:rPr>
              <a:t>DISCUSSION AND PERSPECTIVE</a:t>
            </a:r>
            <a:endParaRPr lang="en-US" sz="3600" b="1" dirty="0">
              <a:solidFill>
                <a:schemeClr val="tx2"/>
              </a:solidFill>
            </a:endParaRPr>
          </a:p>
        </p:txBody>
      </p:sp>
      <p:sp>
        <p:nvSpPr>
          <p:cNvPr id="3" name="TextBox 2"/>
          <p:cNvSpPr txBox="1"/>
          <p:nvPr/>
        </p:nvSpPr>
        <p:spPr>
          <a:xfrm>
            <a:off x="384048" y="2029968"/>
            <a:ext cx="11155680" cy="11172289"/>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present model of the voltage sensor is an attempt at capturing the essential structural details that are necessary to reproduce the basic features of experimentally recorded gating currents. After finding appropriate </a:t>
            </a:r>
            <a:r>
              <a:rPr lang="en-US" sz="2400" dirty="0" smtClean="0"/>
              <a:t>parameters, we </a:t>
            </a:r>
            <a:r>
              <a:rPr lang="en-US" sz="2400" dirty="0"/>
              <a:t>found that the general kinetic and steady-state properties are well represented by the simulations. </a:t>
            </a:r>
            <a:r>
              <a:rPr lang="en-US" sz="2400" dirty="0" smtClean="0"/>
              <a:t>This indicates that this approach, which takes in account all interactions, and satisfies conservation of current, is a good model of voltage sensors.</a:t>
            </a:r>
            <a:endParaRPr lang="en-US" sz="2400" dirty="0"/>
          </a:p>
          <a:p>
            <a:pPr marL="342900" indent="-342900">
              <a:buFont typeface="Arial" panose="020B0604020202020204" pitchFamily="34" charset="0"/>
              <a:buChar char="•"/>
            </a:pPr>
            <a:r>
              <a:rPr lang="en-US" sz="2400" dirty="0" smtClean="0"/>
              <a:t>There are some differences between the predictions of the model and the experiments, most notably that the Q-V curve predicted is less steep than the experimental one, even after decreasing the spring constants significantly (see Fig. 8). This may reveal an important limitation in the present formulation, that is, the fact that </a:t>
            </a:r>
            <a:r>
              <a:rPr lang="en-US" sz="2400" dirty="0" err="1" smtClean="0"/>
              <a:t>arginines</a:t>
            </a:r>
            <a:r>
              <a:rPr lang="en-US" sz="2400" dirty="0" smtClean="0"/>
              <a:t> may move more cooperatively cross the channel. </a:t>
            </a:r>
          </a:p>
          <a:p>
            <a:pPr marL="342900" indent="-342900">
              <a:buFont typeface="Arial" panose="020B0604020202020204" pitchFamily="34" charset="0"/>
              <a:buChar char="•"/>
            </a:pPr>
            <a:r>
              <a:rPr lang="en-US" sz="2400" dirty="0" smtClean="0"/>
              <a:t>The present dielectric energy term in the channel is an approximation of the Born potential and at present has been left fixed. This is probably the weakest point in this model because it oversimplifies the interactions of the channel dielectric with the </a:t>
            </a:r>
            <a:r>
              <a:rPr lang="en-US" sz="2400" dirty="0" err="1" smtClean="0"/>
              <a:t>arginines</a:t>
            </a:r>
            <a:r>
              <a:rPr lang="en-US" sz="2400" dirty="0" smtClean="0"/>
              <a:t> as they move through the channel.</a:t>
            </a:r>
          </a:p>
          <a:p>
            <a:pPr marL="342900" indent="-342900">
              <a:buFont typeface="Arial" panose="020B0604020202020204" pitchFamily="34" charset="0"/>
              <a:buChar char="•"/>
            </a:pPr>
            <a:r>
              <a:rPr lang="en-US" sz="2400" dirty="0" smtClean="0"/>
              <a:t>The next step is to model the details of interactions or the moving </a:t>
            </a:r>
            <a:r>
              <a:rPr lang="en-US" sz="2400" dirty="0" err="1" smtClean="0"/>
              <a:t>arginines</a:t>
            </a:r>
            <a:r>
              <a:rPr lang="en-US" sz="2400" dirty="0" smtClean="0"/>
              <a:t> with the wall of the channel. There is plenty of detailed information on the amino acid side chains in the channel and how each one of them have important effects in the kinetics and steady-state properties of gating charge movement (4). The studied side chains reveal steric as well as dielectric interactions with the </a:t>
            </a:r>
            <a:r>
              <a:rPr lang="en-US" sz="2400" dirty="0" err="1" smtClean="0"/>
              <a:t>arginines</a:t>
            </a:r>
            <a:r>
              <a:rPr lang="en-US" sz="2400" dirty="0" smtClean="0"/>
              <a:t> that the present model does not have. On the other hand, the power of the present mathematical modeling is precisely the implementation of interactions,  therefore we believe that when we add the dielectric details of the channel a better prediction of the currents should be attained and it is even possible that the cooperativity between </a:t>
            </a:r>
            <a:r>
              <a:rPr lang="en-US" sz="2400" dirty="0" err="1" smtClean="0"/>
              <a:t>arginines</a:t>
            </a:r>
            <a:r>
              <a:rPr lang="en-US" sz="2400" dirty="0" smtClean="0"/>
              <a:t> may occur.</a:t>
            </a:r>
            <a:endParaRPr lang="en-US" sz="2400" dirty="0"/>
          </a:p>
          <a:p>
            <a:pPr marL="342900" indent="-342900">
              <a:buFont typeface="Arial" panose="020B0604020202020204" pitchFamily="34" charset="0"/>
              <a:buChar char="•"/>
            </a:pPr>
            <a:r>
              <a:rPr lang="en-US" sz="2400" dirty="0"/>
              <a:t>Further work must address the mechanism of coupling between the voltage sensor movements and the conduction pore. It seems likely that the classical mechanical models will need to be extended to include coupling through the electrical field. It is possible that the voltage sensor modifies the stability of conduction current.</a:t>
            </a:r>
            <a:endParaRPr lang="en-US" sz="2400" dirty="0"/>
          </a:p>
        </p:txBody>
      </p:sp>
      <p:sp>
        <p:nvSpPr>
          <p:cNvPr id="5" name="Rectangle 4"/>
          <p:cNvSpPr/>
          <p:nvPr/>
        </p:nvSpPr>
        <p:spPr>
          <a:xfrm>
            <a:off x="4502392" y="12831925"/>
            <a:ext cx="2575064" cy="646331"/>
          </a:xfrm>
          <a:prstGeom prst="rect">
            <a:avLst/>
          </a:prstGeom>
        </p:spPr>
        <p:txBody>
          <a:bodyPr wrap="none">
            <a:spAutoFit/>
          </a:bodyPr>
          <a:lstStyle/>
          <a:p>
            <a:pPr lvl="0"/>
            <a:r>
              <a:rPr lang="en-US" sz="3600" b="1" dirty="0" smtClean="0">
                <a:solidFill>
                  <a:schemeClr val="tx2"/>
                </a:solidFill>
              </a:rPr>
              <a:t>REFERENCES</a:t>
            </a:r>
            <a:endParaRPr lang="en-US" sz="3600" b="1" dirty="0">
              <a:solidFill>
                <a:schemeClr val="tx2"/>
              </a:solidFill>
            </a:endParaRPr>
          </a:p>
        </p:txBody>
      </p:sp>
      <p:sp>
        <p:nvSpPr>
          <p:cNvPr id="8" name="Rectangle 7"/>
          <p:cNvSpPr/>
          <p:nvPr/>
        </p:nvSpPr>
        <p:spPr>
          <a:xfrm>
            <a:off x="384048" y="13646384"/>
            <a:ext cx="11155680" cy="3416320"/>
          </a:xfrm>
          <a:prstGeom prst="rect">
            <a:avLst/>
          </a:prstGeom>
        </p:spPr>
        <p:txBody>
          <a:bodyPr wrap="square">
            <a:spAutoFit/>
          </a:bodyPr>
          <a:lstStyle/>
          <a:p>
            <a:r>
              <a:rPr lang="en-US" sz="2400" dirty="0" smtClean="0"/>
              <a:t>1. Hodgkin, A.L. and Huxley, A.F. (1952) “A quantitative description of membrane current and its application to conduction and excitation in nerve”. </a:t>
            </a:r>
            <a:r>
              <a:rPr lang="en-US" sz="2400" i="1" dirty="0" smtClean="0"/>
              <a:t>J. Physiol</a:t>
            </a:r>
            <a:r>
              <a:rPr lang="en-US" sz="2400" dirty="0" smtClean="0"/>
              <a:t>. 117:500-544.</a:t>
            </a:r>
          </a:p>
          <a:p>
            <a:r>
              <a:rPr lang="en-US" sz="2400" dirty="0" smtClean="0"/>
              <a:t>2. Eisenberg</a:t>
            </a:r>
            <a:r>
              <a:rPr lang="en-US" sz="2400" dirty="0"/>
              <a:t>, B., et al. (2010). "Energy </a:t>
            </a:r>
            <a:r>
              <a:rPr lang="en-US" sz="2400" dirty="0" err="1"/>
              <a:t>Variational</a:t>
            </a:r>
            <a:r>
              <a:rPr lang="en-US" sz="2400" dirty="0"/>
              <a:t> Analysis </a:t>
            </a:r>
            <a:r>
              <a:rPr lang="en-US" sz="2400" dirty="0" err="1"/>
              <a:t>EnVarA</a:t>
            </a:r>
            <a:r>
              <a:rPr lang="en-US" sz="2400" dirty="0"/>
              <a:t> of Ions in Water and Channels: Field Theory for Primitive Models of Complex Ionic Fluids." </a:t>
            </a:r>
            <a:r>
              <a:rPr lang="en-US" sz="2400" i="1" dirty="0"/>
              <a:t>Journal of Chemical Physics </a:t>
            </a:r>
            <a:r>
              <a:rPr lang="en-US" sz="2400" dirty="0"/>
              <a:t>133: 104104 </a:t>
            </a:r>
          </a:p>
          <a:p>
            <a:r>
              <a:rPr lang="en-US" sz="2400" dirty="0" smtClean="0"/>
              <a:t>3. </a:t>
            </a:r>
            <a:r>
              <a:rPr lang="en-US" sz="2400" dirty="0" err="1" smtClean="0"/>
              <a:t>Horng</a:t>
            </a:r>
            <a:r>
              <a:rPr lang="en-US" sz="2400" dirty="0"/>
              <a:t>, T.-L., et al. (2012). "PNP Equations with Steric Effects: A Model of Ion Flow through Channels." </a:t>
            </a:r>
            <a:r>
              <a:rPr lang="en-US" sz="2400" i="1" dirty="0"/>
              <a:t>The Journal of Physical Chemistry</a:t>
            </a:r>
            <a:r>
              <a:rPr lang="en-US" sz="2400" dirty="0"/>
              <a:t> B 116(37): 11422-11441</a:t>
            </a:r>
            <a:r>
              <a:rPr lang="en-US" sz="2400" dirty="0" smtClean="0"/>
              <a:t>.</a:t>
            </a:r>
          </a:p>
          <a:p>
            <a:r>
              <a:rPr lang="en-US" sz="2400" dirty="0"/>
              <a:t>4. </a:t>
            </a:r>
            <a:r>
              <a:rPr lang="en-US" sz="2400" dirty="0" smtClean="0"/>
              <a:t>Lacroix, J. J.,</a:t>
            </a:r>
            <a:r>
              <a:rPr lang="en-US" sz="2400" dirty="0"/>
              <a:t> </a:t>
            </a:r>
            <a:r>
              <a:rPr lang="en-US" sz="2400" dirty="0" smtClean="0"/>
              <a:t>Hyde, H.C., Campos, F.V.,  </a:t>
            </a:r>
            <a:r>
              <a:rPr lang="en-US" sz="2400" dirty="0"/>
              <a:t>and </a:t>
            </a:r>
            <a:r>
              <a:rPr lang="en-US" sz="2400" dirty="0" smtClean="0"/>
              <a:t>Bezanilla, F. (2014) “Moving </a:t>
            </a:r>
            <a:r>
              <a:rPr lang="en-US" sz="2400" dirty="0"/>
              <a:t>gating charges through the gating pore </a:t>
            </a:r>
            <a:r>
              <a:rPr lang="en-US" sz="2400" dirty="0" smtClean="0"/>
              <a:t>in a </a:t>
            </a:r>
            <a:r>
              <a:rPr lang="en-US" sz="2400" dirty="0" err="1"/>
              <a:t>Kv</a:t>
            </a:r>
            <a:r>
              <a:rPr lang="en-US" sz="2400" dirty="0"/>
              <a:t> channel voltage </a:t>
            </a:r>
            <a:r>
              <a:rPr lang="en-US" sz="2400" dirty="0" smtClean="0"/>
              <a:t>sensor</a:t>
            </a:r>
            <a:r>
              <a:rPr lang="en-US" sz="2400" dirty="0"/>
              <a:t>” PNAS 119:E1950-E1959.</a:t>
            </a:r>
          </a:p>
        </p:txBody>
      </p:sp>
    </p:spTree>
    <p:extLst>
      <p:ext uri="{BB962C8B-B14F-4D97-AF65-F5344CB8AC3E}">
        <p14:creationId xmlns:p14="http://schemas.microsoft.com/office/powerpoint/2010/main" val="1331359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2163</TotalTime>
  <Words>4065</Words>
  <Application>Microsoft Office PowerPoint</Application>
  <PresentationFormat>Custom</PresentationFormat>
  <Paragraphs>125</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GATING CURRENT MODELS COMPUTED WITH CONSISTENT INTERACTIONS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pancho</dc:creator>
  <cp:lastModifiedBy>pancho</cp:lastModifiedBy>
  <cp:revision>81</cp:revision>
  <dcterms:created xsi:type="dcterms:W3CDTF">2016-02-22T21:55:05Z</dcterms:created>
  <dcterms:modified xsi:type="dcterms:W3CDTF">2016-02-26T17:43:34Z</dcterms:modified>
</cp:coreProperties>
</file>